
<file path=[Content_Types].xml><?xml version="1.0" encoding="utf-8"?>
<Types xmlns="http://schemas.openxmlformats.org/package/2006/content-types">
  <Default Extension="xml" ContentType="application/xml"/>
  <Default Extension="gif" ContentType="image/gi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tif" ContentType="image/tif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94" r:id="rId3"/>
    <p:sldId id="257" r:id="rId4"/>
    <p:sldId id="258" r:id="rId5"/>
    <p:sldId id="259" r:id="rId6"/>
    <p:sldId id="263" r:id="rId7"/>
    <p:sldId id="264" r:id="rId8"/>
    <p:sldId id="265" r:id="rId9"/>
    <p:sldId id="266" r:id="rId10"/>
    <p:sldId id="270" r:id="rId11"/>
    <p:sldId id="268" r:id="rId12"/>
    <p:sldId id="271" r:id="rId13"/>
    <p:sldId id="272" r:id="rId14"/>
    <p:sldId id="274" r:id="rId15"/>
    <p:sldId id="275" r:id="rId16"/>
    <p:sldId id="277" r:id="rId17"/>
    <p:sldId id="281" r:id="rId18"/>
    <p:sldId id="260" r:id="rId19"/>
    <p:sldId id="261" r:id="rId20"/>
    <p:sldId id="292" r:id="rId21"/>
    <p:sldId id="279" r:id="rId22"/>
    <p:sldId id="262" r:id="rId23"/>
    <p:sldId id="280" r:id="rId24"/>
    <p:sldId id="293" r:id="rId25"/>
    <p:sldId id="284" r:id="rId26"/>
    <p:sldId id="285" r:id="rId27"/>
    <p:sldId id="286" r:id="rId28"/>
    <p:sldId id="289" r:id="rId29"/>
    <p:sldId id="287" r:id="rId30"/>
    <p:sldId id="288" r:id="rId31"/>
    <p:sldId id="290" r:id="rId32"/>
    <p:sldId id="29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0" autoAdjust="0"/>
    <p:restoredTop sz="99831" autoAdjust="0"/>
  </p:normalViewPr>
  <p:slideViewPr>
    <p:cSldViewPr snapToGrid="0" snapToObjects="1">
      <p:cViewPr>
        <p:scale>
          <a:sx n="100" d="100"/>
          <a:sy n="100" d="100"/>
        </p:scale>
        <p:origin x="-60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6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burnett:Desktop:Hard%20Disk:Genesis%202010:7f%2012-10%20CaCr:60289_40@3.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urnett:Desktop:Hard%20Disk:Genesis%202012:Cleaning%20Plan:uvozone%20CvSi%20from%2020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60289</a:t>
            </a:r>
          </a:p>
        </c:rich>
      </c:tx>
      <c:layout>
        <c:manualLayout>
          <c:xMode val="edge"/>
          <c:yMode val="edge"/>
          <c:x val="0.65216896572139"/>
          <c:y val="0.0821917808219178"/>
        </c:manualLayout>
      </c:layout>
      <c:overlay val="1"/>
    </c:title>
    <c:autoTitleDeleted val="0"/>
    <c:plotArea>
      <c:layout>
        <c:manualLayout>
          <c:layoutTarget val="inner"/>
          <c:xMode val="edge"/>
          <c:yMode val="edge"/>
          <c:x val="0.0632718015511219"/>
          <c:y val="0.0296803652968036"/>
          <c:w val="0.907690604463916"/>
          <c:h val="0.923866177686693"/>
        </c:manualLayout>
      </c:layout>
      <c:scatterChart>
        <c:scatterStyle val="lineMarker"/>
        <c:varyColors val="0"/>
        <c:ser>
          <c:idx val="0"/>
          <c:order val="0"/>
          <c:tx>
            <c:v>60289</c:v>
          </c:tx>
          <c:spPr>
            <a:ln w="47625">
              <a:noFill/>
            </a:ln>
          </c:spPr>
          <c:marker>
            <c:symbol val="diamond"/>
            <c:size val="4"/>
          </c:marker>
          <c:xVal>
            <c:numRef>
              <c:f>'60289_40@3.asc'!$F$111:$F$476</c:f>
              <c:numCache>
                <c:formatCode>0.00E+00</c:formatCode>
                <c:ptCount val="366"/>
                <c:pt idx="0">
                  <c:v>8.262</c:v>
                </c:pt>
                <c:pt idx="1">
                  <c:v>15.011</c:v>
                </c:pt>
                <c:pt idx="2">
                  <c:v>21.794</c:v>
                </c:pt>
                <c:pt idx="3">
                  <c:v>28.6008</c:v>
                </c:pt>
                <c:pt idx="4">
                  <c:v>35.377</c:v>
                </c:pt>
                <c:pt idx="5">
                  <c:v>42.2586</c:v>
                </c:pt>
                <c:pt idx="6">
                  <c:v>49.0008</c:v>
                </c:pt>
                <c:pt idx="7">
                  <c:v>55.828</c:v>
                </c:pt>
                <c:pt idx="8">
                  <c:v>62.6076</c:v>
                </c:pt>
                <c:pt idx="9">
                  <c:v>69.394</c:v>
                </c:pt>
                <c:pt idx="10">
                  <c:v>76.17700000000001</c:v>
                </c:pt>
                <c:pt idx="11">
                  <c:v>82.977</c:v>
                </c:pt>
                <c:pt idx="12">
                  <c:v>89.8484</c:v>
                </c:pt>
                <c:pt idx="13">
                  <c:v>96.6042</c:v>
                </c:pt>
                <c:pt idx="14">
                  <c:v>103.4484</c:v>
                </c:pt>
                <c:pt idx="15">
                  <c:v>110.211</c:v>
                </c:pt>
                <c:pt idx="16">
                  <c:v>116.994</c:v>
                </c:pt>
                <c:pt idx="17">
                  <c:v>123.8042</c:v>
                </c:pt>
                <c:pt idx="18">
                  <c:v>130.5872</c:v>
                </c:pt>
                <c:pt idx="19">
                  <c:v>137.4552</c:v>
                </c:pt>
                <c:pt idx="20">
                  <c:v>144.2076</c:v>
                </c:pt>
                <c:pt idx="21">
                  <c:v>151.045</c:v>
                </c:pt>
                <c:pt idx="22">
                  <c:v>157.8008</c:v>
                </c:pt>
                <c:pt idx="23">
                  <c:v>164.594</c:v>
                </c:pt>
                <c:pt idx="24">
                  <c:v>171.3974</c:v>
                </c:pt>
                <c:pt idx="25">
                  <c:v>178.177</c:v>
                </c:pt>
                <c:pt idx="26">
                  <c:v>185.062</c:v>
                </c:pt>
                <c:pt idx="27">
                  <c:v>191.811</c:v>
                </c:pt>
                <c:pt idx="28">
                  <c:v>198.6382</c:v>
                </c:pt>
                <c:pt idx="29">
                  <c:v>205.4144</c:v>
                </c:pt>
                <c:pt idx="30">
                  <c:v>212.2008</c:v>
                </c:pt>
                <c:pt idx="31">
                  <c:v>219.0042</c:v>
                </c:pt>
                <c:pt idx="32">
                  <c:v>225.777</c:v>
                </c:pt>
                <c:pt idx="33">
                  <c:v>232.662</c:v>
                </c:pt>
                <c:pt idx="34">
                  <c:v>239.4076</c:v>
                </c:pt>
                <c:pt idx="35">
                  <c:v>246.2314</c:v>
                </c:pt>
                <c:pt idx="36">
                  <c:v>253.0076</c:v>
                </c:pt>
                <c:pt idx="37">
                  <c:v>259.794</c:v>
                </c:pt>
                <c:pt idx="38">
                  <c:v>266.5872</c:v>
                </c:pt>
                <c:pt idx="39">
                  <c:v>273.462</c:v>
                </c:pt>
                <c:pt idx="40">
                  <c:v>280.2484</c:v>
                </c:pt>
                <c:pt idx="41">
                  <c:v>287.0008</c:v>
                </c:pt>
                <c:pt idx="42">
                  <c:v>293.828</c:v>
                </c:pt>
                <c:pt idx="43">
                  <c:v>300.6076</c:v>
                </c:pt>
                <c:pt idx="44">
                  <c:v>307.394</c:v>
                </c:pt>
                <c:pt idx="45">
                  <c:v>314.1974</c:v>
                </c:pt>
                <c:pt idx="46">
                  <c:v>321.0959999999997</c:v>
                </c:pt>
                <c:pt idx="47">
                  <c:v>327.8722</c:v>
                </c:pt>
                <c:pt idx="48">
                  <c:v>334.611</c:v>
                </c:pt>
                <c:pt idx="49">
                  <c:v>341.4279999999997</c:v>
                </c:pt>
                <c:pt idx="50">
                  <c:v>348.194</c:v>
                </c:pt>
                <c:pt idx="51">
                  <c:v>354.994</c:v>
                </c:pt>
                <c:pt idx="52">
                  <c:v>361.794</c:v>
                </c:pt>
                <c:pt idx="53">
                  <c:v>368.594</c:v>
                </c:pt>
                <c:pt idx="54">
                  <c:v>375.394</c:v>
                </c:pt>
                <c:pt idx="55">
                  <c:v>382.262</c:v>
                </c:pt>
                <c:pt idx="56">
                  <c:v>389.028</c:v>
                </c:pt>
                <c:pt idx="57">
                  <c:v>395.794</c:v>
                </c:pt>
                <c:pt idx="58">
                  <c:v>402.594</c:v>
                </c:pt>
                <c:pt idx="59">
                  <c:v>409.394</c:v>
                </c:pt>
                <c:pt idx="60">
                  <c:v>416.194</c:v>
                </c:pt>
                <c:pt idx="61">
                  <c:v>422.994</c:v>
                </c:pt>
                <c:pt idx="62">
                  <c:v>429.794</c:v>
                </c:pt>
                <c:pt idx="63">
                  <c:v>436.594</c:v>
                </c:pt>
                <c:pt idx="64">
                  <c:v>443.3939999999996</c:v>
                </c:pt>
                <c:pt idx="65">
                  <c:v>450.194</c:v>
                </c:pt>
                <c:pt idx="66">
                  <c:v>456.994</c:v>
                </c:pt>
                <c:pt idx="67">
                  <c:v>463.862</c:v>
                </c:pt>
                <c:pt idx="68">
                  <c:v>470.6279999999999</c:v>
                </c:pt>
                <c:pt idx="69">
                  <c:v>477.3939999999996</c:v>
                </c:pt>
                <c:pt idx="70">
                  <c:v>484.228</c:v>
                </c:pt>
                <c:pt idx="71">
                  <c:v>491.028</c:v>
                </c:pt>
                <c:pt idx="72">
                  <c:v>497.794</c:v>
                </c:pt>
                <c:pt idx="73">
                  <c:v>504.594</c:v>
                </c:pt>
                <c:pt idx="74">
                  <c:v>511.462</c:v>
                </c:pt>
                <c:pt idx="75">
                  <c:v>518.2620000000001</c:v>
                </c:pt>
                <c:pt idx="76">
                  <c:v>525.0619999999997</c:v>
                </c:pt>
                <c:pt idx="77">
                  <c:v>531.794</c:v>
                </c:pt>
                <c:pt idx="78">
                  <c:v>538.594</c:v>
                </c:pt>
                <c:pt idx="79">
                  <c:v>545.394</c:v>
                </c:pt>
                <c:pt idx="80">
                  <c:v>552.194</c:v>
                </c:pt>
                <c:pt idx="81">
                  <c:v>559.096</c:v>
                </c:pt>
                <c:pt idx="82">
                  <c:v>566.984</c:v>
                </c:pt>
                <c:pt idx="83">
                  <c:v>574.4979999999996</c:v>
                </c:pt>
                <c:pt idx="84">
                  <c:v>581.4</c:v>
                </c:pt>
                <c:pt idx="85">
                  <c:v>588.438</c:v>
                </c:pt>
                <c:pt idx="86">
                  <c:v>595.204</c:v>
                </c:pt>
                <c:pt idx="87">
                  <c:v>601.97</c:v>
                </c:pt>
                <c:pt idx="88">
                  <c:v>608.736</c:v>
                </c:pt>
                <c:pt idx="89">
                  <c:v>615.5359999999996</c:v>
                </c:pt>
                <c:pt idx="90">
                  <c:v>622.472</c:v>
                </c:pt>
                <c:pt idx="91">
                  <c:v>629.272</c:v>
                </c:pt>
                <c:pt idx="92">
                  <c:v>636.038</c:v>
                </c:pt>
                <c:pt idx="93">
                  <c:v>642.804</c:v>
                </c:pt>
                <c:pt idx="94">
                  <c:v>649.57</c:v>
                </c:pt>
                <c:pt idx="95">
                  <c:v>656.404</c:v>
                </c:pt>
                <c:pt idx="96">
                  <c:v>663.2379999999996</c:v>
                </c:pt>
                <c:pt idx="97">
                  <c:v>669.97</c:v>
                </c:pt>
                <c:pt idx="98">
                  <c:v>676.8720000000001</c:v>
                </c:pt>
                <c:pt idx="99">
                  <c:v>683.6379999999996</c:v>
                </c:pt>
                <c:pt idx="100">
                  <c:v>690.404</c:v>
                </c:pt>
                <c:pt idx="101">
                  <c:v>697.204</c:v>
                </c:pt>
                <c:pt idx="102">
                  <c:v>704.004</c:v>
                </c:pt>
                <c:pt idx="103">
                  <c:v>710.838</c:v>
                </c:pt>
                <c:pt idx="104">
                  <c:v>717.672</c:v>
                </c:pt>
                <c:pt idx="105">
                  <c:v>724.472</c:v>
                </c:pt>
                <c:pt idx="106">
                  <c:v>731.204</c:v>
                </c:pt>
                <c:pt idx="107">
                  <c:v>738.004</c:v>
                </c:pt>
                <c:pt idx="108">
                  <c:v>744.804</c:v>
                </c:pt>
                <c:pt idx="109">
                  <c:v>751.604</c:v>
                </c:pt>
                <c:pt idx="110">
                  <c:v>758.438</c:v>
                </c:pt>
                <c:pt idx="111">
                  <c:v>765.17</c:v>
                </c:pt>
                <c:pt idx="112">
                  <c:v>772.072</c:v>
                </c:pt>
                <c:pt idx="113">
                  <c:v>778.838</c:v>
                </c:pt>
                <c:pt idx="114">
                  <c:v>785.57</c:v>
                </c:pt>
                <c:pt idx="115">
                  <c:v>792.472</c:v>
                </c:pt>
                <c:pt idx="116">
                  <c:v>799.544</c:v>
                </c:pt>
                <c:pt idx="117">
                  <c:v>806.514</c:v>
                </c:pt>
                <c:pt idx="118">
                  <c:v>813.8579999999993</c:v>
                </c:pt>
                <c:pt idx="119">
                  <c:v>820.76</c:v>
                </c:pt>
                <c:pt idx="120">
                  <c:v>827.594</c:v>
                </c:pt>
                <c:pt idx="121">
                  <c:v>834.394</c:v>
                </c:pt>
                <c:pt idx="122">
                  <c:v>841.2620000000001</c:v>
                </c:pt>
                <c:pt idx="123">
                  <c:v>848.4359999999996</c:v>
                </c:pt>
                <c:pt idx="124">
                  <c:v>855.202</c:v>
                </c:pt>
                <c:pt idx="125">
                  <c:v>862.002</c:v>
                </c:pt>
                <c:pt idx="126">
                  <c:v>868.87</c:v>
                </c:pt>
                <c:pt idx="127">
                  <c:v>875.67</c:v>
                </c:pt>
                <c:pt idx="128">
                  <c:v>882.4359999999997</c:v>
                </c:pt>
                <c:pt idx="129">
                  <c:v>889.27</c:v>
                </c:pt>
                <c:pt idx="130">
                  <c:v>896.104</c:v>
                </c:pt>
                <c:pt idx="131">
                  <c:v>902.87</c:v>
                </c:pt>
                <c:pt idx="132">
                  <c:v>909.6360000000001</c:v>
                </c:pt>
                <c:pt idx="133">
                  <c:v>916.47</c:v>
                </c:pt>
                <c:pt idx="134">
                  <c:v>923.27</c:v>
                </c:pt>
                <c:pt idx="135">
                  <c:v>930.0360000000001</c:v>
                </c:pt>
                <c:pt idx="136">
                  <c:v>936.938</c:v>
                </c:pt>
                <c:pt idx="137">
                  <c:v>943.6360000000001</c:v>
                </c:pt>
                <c:pt idx="138">
                  <c:v>950.4019999999996</c:v>
                </c:pt>
                <c:pt idx="139">
                  <c:v>957.1679999999996</c:v>
                </c:pt>
                <c:pt idx="140">
                  <c:v>963.968</c:v>
                </c:pt>
                <c:pt idx="141">
                  <c:v>970.8359999999997</c:v>
                </c:pt>
                <c:pt idx="142">
                  <c:v>977.6019999999999</c:v>
                </c:pt>
                <c:pt idx="143">
                  <c:v>984.3679999999993</c:v>
                </c:pt>
                <c:pt idx="144">
                  <c:v>991.236</c:v>
                </c:pt>
                <c:pt idx="145">
                  <c:v>998.0019999999995</c:v>
                </c:pt>
                <c:pt idx="146">
                  <c:v>1004.802</c:v>
                </c:pt>
                <c:pt idx="147">
                  <c:v>1011.602</c:v>
                </c:pt>
                <c:pt idx="148">
                  <c:v>1018.504</c:v>
                </c:pt>
                <c:pt idx="149">
                  <c:v>1025.236</c:v>
                </c:pt>
                <c:pt idx="150">
                  <c:v>1032.07</c:v>
                </c:pt>
                <c:pt idx="151">
                  <c:v>1039.312</c:v>
                </c:pt>
                <c:pt idx="152">
                  <c:v>1046.282</c:v>
                </c:pt>
                <c:pt idx="153">
                  <c:v>1053.286</c:v>
                </c:pt>
                <c:pt idx="154">
                  <c:v>1060.12</c:v>
                </c:pt>
                <c:pt idx="155">
                  <c:v>1067.294</c:v>
                </c:pt>
                <c:pt idx="156">
                  <c:v>1074.162</c:v>
                </c:pt>
                <c:pt idx="157">
                  <c:v>1081.064</c:v>
                </c:pt>
                <c:pt idx="158">
                  <c:v>1087.83</c:v>
                </c:pt>
                <c:pt idx="159">
                  <c:v>1094.596</c:v>
                </c:pt>
                <c:pt idx="160">
                  <c:v>1101.396</c:v>
                </c:pt>
                <c:pt idx="161">
                  <c:v>1108.264</c:v>
                </c:pt>
                <c:pt idx="162">
                  <c:v>1115.064</c:v>
                </c:pt>
                <c:pt idx="163">
                  <c:v>1121.762</c:v>
                </c:pt>
                <c:pt idx="164">
                  <c:v>1128.664</c:v>
                </c:pt>
                <c:pt idx="165">
                  <c:v>1135.43</c:v>
                </c:pt>
                <c:pt idx="166">
                  <c:v>1142.162</c:v>
                </c:pt>
                <c:pt idx="167">
                  <c:v>1149.132</c:v>
                </c:pt>
                <c:pt idx="168">
                  <c:v>1155.762</c:v>
                </c:pt>
                <c:pt idx="169">
                  <c:v>1162.562</c:v>
                </c:pt>
                <c:pt idx="170">
                  <c:v>1169.634</c:v>
                </c:pt>
                <c:pt idx="171">
                  <c:v>1176.536</c:v>
                </c:pt>
                <c:pt idx="172">
                  <c:v>1183.268</c:v>
                </c:pt>
                <c:pt idx="173">
                  <c:v>1190.204</c:v>
                </c:pt>
                <c:pt idx="174">
                  <c:v>1196.936</c:v>
                </c:pt>
                <c:pt idx="175">
                  <c:v>1203.736</c:v>
                </c:pt>
                <c:pt idx="176">
                  <c:v>1210.502</c:v>
                </c:pt>
                <c:pt idx="177">
                  <c:v>1217.268</c:v>
                </c:pt>
                <c:pt idx="178">
                  <c:v>1224.034</c:v>
                </c:pt>
                <c:pt idx="179">
                  <c:v>1230.936</c:v>
                </c:pt>
                <c:pt idx="180">
                  <c:v>1237.634</c:v>
                </c:pt>
                <c:pt idx="181">
                  <c:v>1244.434</c:v>
                </c:pt>
                <c:pt idx="182">
                  <c:v>1251.234</c:v>
                </c:pt>
                <c:pt idx="183">
                  <c:v>1258.136</c:v>
                </c:pt>
                <c:pt idx="184">
                  <c:v>1264.936</c:v>
                </c:pt>
                <c:pt idx="185">
                  <c:v>1272.552</c:v>
                </c:pt>
                <c:pt idx="186">
                  <c:v>1279.284</c:v>
                </c:pt>
                <c:pt idx="187">
                  <c:v>1286.05</c:v>
                </c:pt>
                <c:pt idx="188">
                  <c:v>1292.918</c:v>
                </c:pt>
                <c:pt idx="189">
                  <c:v>1299.65</c:v>
                </c:pt>
                <c:pt idx="190">
                  <c:v>1306.45</c:v>
                </c:pt>
                <c:pt idx="191">
                  <c:v>1313.352</c:v>
                </c:pt>
                <c:pt idx="192">
                  <c:v>1320.152</c:v>
                </c:pt>
                <c:pt idx="193">
                  <c:v>1326.884</c:v>
                </c:pt>
                <c:pt idx="194">
                  <c:v>1333.684</c:v>
                </c:pt>
                <c:pt idx="195">
                  <c:v>1340.45</c:v>
                </c:pt>
                <c:pt idx="196">
                  <c:v>1347.25</c:v>
                </c:pt>
                <c:pt idx="197">
                  <c:v>1354.05</c:v>
                </c:pt>
                <c:pt idx="198">
                  <c:v>1360.952</c:v>
                </c:pt>
                <c:pt idx="199">
                  <c:v>1367.752</c:v>
                </c:pt>
                <c:pt idx="200">
                  <c:v>1374.518</c:v>
                </c:pt>
                <c:pt idx="201">
                  <c:v>1381.284</c:v>
                </c:pt>
                <c:pt idx="202">
                  <c:v>1388.084</c:v>
                </c:pt>
                <c:pt idx="203">
                  <c:v>1394.85</c:v>
                </c:pt>
                <c:pt idx="204">
                  <c:v>1401.786</c:v>
                </c:pt>
                <c:pt idx="205">
                  <c:v>1408.586</c:v>
                </c:pt>
                <c:pt idx="206">
                  <c:v>1415.352</c:v>
                </c:pt>
                <c:pt idx="207">
                  <c:v>1422.118</c:v>
                </c:pt>
                <c:pt idx="208">
                  <c:v>1428.884</c:v>
                </c:pt>
                <c:pt idx="209">
                  <c:v>1435.65</c:v>
                </c:pt>
                <c:pt idx="210">
                  <c:v>1442.45</c:v>
                </c:pt>
                <c:pt idx="211">
                  <c:v>1449.25</c:v>
                </c:pt>
                <c:pt idx="212">
                  <c:v>1456.186</c:v>
                </c:pt>
                <c:pt idx="213">
                  <c:v>1462.952</c:v>
                </c:pt>
                <c:pt idx="214">
                  <c:v>1469.684</c:v>
                </c:pt>
                <c:pt idx="215">
                  <c:v>1476.45</c:v>
                </c:pt>
                <c:pt idx="216">
                  <c:v>1483.25</c:v>
                </c:pt>
                <c:pt idx="217">
                  <c:v>1490.05</c:v>
                </c:pt>
                <c:pt idx="218">
                  <c:v>1496.986</c:v>
                </c:pt>
                <c:pt idx="219">
                  <c:v>1503.752</c:v>
                </c:pt>
                <c:pt idx="220">
                  <c:v>1510.552</c:v>
                </c:pt>
                <c:pt idx="221">
                  <c:v>1517.59</c:v>
                </c:pt>
                <c:pt idx="222">
                  <c:v>1524.628</c:v>
                </c:pt>
                <c:pt idx="223">
                  <c:v>1531.428</c:v>
                </c:pt>
                <c:pt idx="224">
                  <c:v>1538.194</c:v>
                </c:pt>
                <c:pt idx="225">
                  <c:v>1544.994</c:v>
                </c:pt>
                <c:pt idx="226">
                  <c:v>1551.93</c:v>
                </c:pt>
                <c:pt idx="227">
                  <c:v>1558.73</c:v>
                </c:pt>
                <c:pt idx="228">
                  <c:v>1565.462</c:v>
                </c:pt>
                <c:pt idx="229">
                  <c:v>1572.194</c:v>
                </c:pt>
                <c:pt idx="230">
                  <c:v>1579.028</c:v>
                </c:pt>
                <c:pt idx="231">
                  <c:v>1585.794</c:v>
                </c:pt>
                <c:pt idx="232">
                  <c:v>1592.594</c:v>
                </c:pt>
                <c:pt idx="233">
                  <c:v>1599.394</c:v>
                </c:pt>
                <c:pt idx="234">
                  <c:v>1606.296</c:v>
                </c:pt>
                <c:pt idx="235">
                  <c:v>1613.096</c:v>
                </c:pt>
                <c:pt idx="236">
                  <c:v>1619.862</c:v>
                </c:pt>
                <c:pt idx="237">
                  <c:v>1626.764</c:v>
                </c:pt>
                <c:pt idx="238">
                  <c:v>1633.394</c:v>
                </c:pt>
                <c:pt idx="239">
                  <c:v>1640.194</c:v>
                </c:pt>
                <c:pt idx="240">
                  <c:v>1647.096</c:v>
                </c:pt>
                <c:pt idx="241">
                  <c:v>1653.896</c:v>
                </c:pt>
                <c:pt idx="242">
                  <c:v>1660.696</c:v>
                </c:pt>
                <c:pt idx="243">
                  <c:v>1667.462</c:v>
                </c:pt>
                <c:pt idx="244">
                  <c:v>1674.228</c:v>
                </c:pt>
                <c:pt idx="245">
                  <c:v>1680.994</c:v>
                </c:pt>
                <c:pt idx="246">
                  <c:v>1687.794</c:v>
                </c:pt>
                <c:pt idx="247">
                  <c:v>1694.696</c:v>
                </c:pt>
                <c:pt idx="248">
                  <c:v>1701.496</c:v>
                </c:pt>
                <c:pt idx="249">
                  <c:v>1708.228</c:v>
                </c:pt>
                <c:pt idx="250">
                  <c:v>1714.994</c:v>
                </c:pt>
                <c:pt idx="251">
                  <c:v>1721.794</c:v>
                </c:pt>
                <c:pt idx="252">
                  <c:v>1728.628</c:v>
                </c:pt>
                <c:pt idx="253">
                  <c:v>1735.53</c:v>
                </c:pt>
                <c:pt idx="254">
                  <c:v>1742.194</c:v>
                </c:pt>
                <c:pt idx="255">
                  <c:v>1749.096</c:v>
                </c:pt>
                <c:pt idx="256">
                  <c:v>1755.896</c:v>
                </c:pt>
                <c:pt idx="257">
                  <c:v>1762.628</c:v>
                </c:pt>
                <c:pt idx="258">
                  <c:v>1769.598</c:v>
                </c:pt>
                <c:pt idx="259">
                  <c:v>1776.194</c:v>
                </c:pt>
                <c:pt idx="260">
                  <c:v>1783.13</c:v>
                </c:pt>
                <c:pt idx="261">
                  <c:v>1789.896</c:v>
                </c:pt>
                <c:pt idx="262">
                  <c:v>1796.696</c:v>
                </c:pt>
                <c:pt idx="263">
                  <c:v>1803.462</c:v>
                </c:pt>
                <c:pt idx="264">
                  <c:v>1810.228</c:v>
                </c:pt>
                <c:pt idx="265">
                  <c:v>1817.198</c:v>
                </c:pt>
                <c:pt idx="266">
                  <c:v>1823.794</c:v>
                </c:pt>
                <c:pt idx="267">
                  <c:v>1830.73</c:v>
                </c:pt>
                <c:pt idx="268">
                  <c:v>1837.53</c:v>
                </c:pt>
                <c:pt idx="269">
                  <c:v>1844.33</c:v>
                </c:pt>
                <c:pt idx="270">
                  <c:v>1851.062</c:v>
                </c:pt>
                <c:pt idx="271">
                  <c:v>1857.794</c:v>
                </c:pt>
                <c:pt idx="272">
                  <c:v>1864.798</c:v>
                </c:pt>
                <c:pt idx="273">
                  <c:v>1871.394</c:v>
                </c:pt>
                <c:pt idx="274">
                  <c:v>1878.33</c:v>
                </c:pt>
                <c:pt idx="275">
                  <c:v>1885.096</c:v>
                </c:pt>
                <c:pt idx="276">
                  <c:v>1891.896</c:v>
                </c:pt>
                <c:pt idx="277">
                  <c:v>1898.662</c:v>
                </c:pt>
                <c:pt idx="278">
                  <c:v>1905.428</c:v>
                </c:pt>
                <c:pt idx="279">
                  <c:v>1912.194</c:v>
                </c:pt>
                <c:pt idx="280">
                  <c:v>1919.028</c:v>
                </c:pt>
                <c:pt idx="281">
                  <c:v>1925.93</c:v>
                </c:pt>
                <c:pt idx="282">
                  <c:v>1932.73</c:v>
                </c:pt>
                <c:pt idx="283">
                  <c:v>1939.496</c:v>
                </c:pt>
                <c:pt idx="284">
                  <c:v>1946.262</c:v>
                </c:pt>
                <c:pt idx="285">
                  <c:v>1953.028</c:v>
                </c:pt>
                <c:pt idx="286">
                  <c:v>1959.828</c:v>
                </c:pt>
                <c:pt idx="287">
                  <c:v>1966.628</c:v>
                </c:pt>
                <c:pt idx="288">
                  <c:v>1973.394</c:v>
                </c:pt>
                <c:pt idx="289">
                  <c:v>1980.33</c:v>
                </c:pt>
                <c:pt idx="290">
                  <c:v>1987.096</c:v>
                </c:pt>
                <c:pt idx="291">
                  <c:v>1993.862</c:v>
                </c:pt>
                <c:pt idx="292">
                  <c:v>2000.594</c:v>
                </c:pt>
                <c:pt idx="293">
                  <c:v>2007.394</c:v>
                </c:pt>
                <c:pt idx="294">
                  <c:v>2014.194</c:v>
                </c:pt>
                <c:pt idx="295">
                  <c:v>2021.13</c:v>
                </c:pt>
                <c:pt idx="296">
                  <c:v>2027.794</c:v>
                </c:pt>
                <c:pt idx="297">
                  <c:v>2034.696</c:v>
                </c:pt>
                <c:pt idx="298">
                  <c:v>2041.462</c:v>
                </c:pt>
                <c:pt idx="299">
                  <c:v>2048.194</c:v>
                </c:pt>
                <c:pt idx="300">
                  <c:v>2055.198</c:v>
                </c:pt>
                <c:pt idx="301">
                  <c:v>2061.794</c:v>
                </c:pt>
                <c:pt idx="302">
                  <c:v>2068.696</c:v>
                </c:pt>
                <c:pt idx="303">
                  <c:v>2075.428</c:v>
                </c:pt>
                <c:pt idx="304">
                  <c:v>2082.262</c:v>
                </c:pt>
                <c:pt idx="305">
                  <c:v>2089.062</c:v>
                </c:pt>
                <c:pt idx="306">
                  <c:v>2095.828</c:v>
                </c:pt>
                <c:pt idx="307">
                  <c:v>2102.662</c:v>
                </c:pt>
                <c:pt idx="308">
                  <c:v>2109.428</c:v>
                </c:pt>
                <c:pt idx="309">
                  <c:v>2116.602</c:v>
                </c:pt>
                <c:pt idx="310">
                  <c:v>2123.402</c:v>
                </c:pt>
                <c:pt idx="311">
                  <c:v>2130.168</c:v>
                </c:pt>
                <c:pt idx="312">
                  <c:v>2136.934</c:v>
                </c:pt>
                <c:pt idx="313">
                  <c:v>2143.7</c:v>
                </c:pt>
                <c:pt idx="314">
                  <c:v>2150.534</c:v>
                </c:pt>
                <c:pt idx="315">
                  <c:v>2157.3</c:v>
                </c:pt>
                <c:pt idx="316">
                  <c:v>2164.202</c:v>
                </c:pt>
                <c:pt idx="317">
                  <c:v>2171.002</c:v>
                </c:pt>
                <c:pt idx="318">
                  <c:v>2177.768</c:v>
                </c:pt>
                <c:pt idx="319">
                  <c:v>2184.534</c:v>
                </c:pt>
                <c:pt idx="320">
                  <c:v>2191.334</c:v>
                </c:pt>
                <c:pt idx="321">
                  <c:v>2198.134</c:v>
                </c:pt>
                <c:pt idx="322">
                  <c:v>2205.036</c:v>
                </c:pt>
                <c:pt idx="323">
                  <c:v>2211.802</c:v>
                </c:pt>
                <c:pt idx="324">
                  <c:v>2218.568</c:v>
                </c:pt>
                <c:pt idx="325">
                  <c:v>2225.368</c:v>
                </c:pt>
                <c:pt idx="326">
                  <c:v>2232.134</c:v>
                </c:pt>
                <c:pt idx="327">
                  <c:v>2238.934</c:v>
                </c:pt>
                <c:pt idx="328">
                  <c:v>2245.7</c:v>
                </c:pt>
                <c:pt idx="329">
                  <c:v>2252.5</c:v>
                </c:pt>
                <c:pt idx="330">
                  <c:v>2259.266</c:v>
                </c:pt>
                <c:pt idx="331">
                  <c:v>2266.202</c:v>
                </c:pt>
                <c:pt idx="332">
                  <c:v>2272.968</c:v>
                </c:pt>
                <c:pt idx="333">
                  <c:v>2279.734</c:v>
                </c:pt>
                <c:pt idx="334">
                  <c:v>2286.5</c:v>
                </c:pt>
                <c:pt idx="335">
                  <c:v>2293.334</c:v>
                </c:pt>
                <c:pt idx="336">
                  <c:v>2300.1</c:v>
                </c:pt>
                <c:pt idx="337">
                  <c:v>2306.866</c:v>
                </c:pt>
                <c:pt idx="338">
                  <c:v>2313.802</c:v>
                </c:pt>
                <c:pt idx="339">
                  <c:v>2320.568</c:v>
                </c:pt>
                <c:pt idx="340">
                  <c:v>2327.3</c:v>
                </c:pt>
                <c:pt idx="341">
                  <c:v>2334.134</c:v>
                </c:pt>
                <c:pt idx="342">
                  <c:v>2340.9</c:v>
                </c:pt>
                <c:pt idx="343">
                  <c:v>2347.836</c:v>
                </c:pt>
                <c:pt idx="344">
                  <c:v>2354.602</c:v>
                </c:pt>
                <c:pt idx="345">
                  <c:v>2361.368</c:v>
                </c:pt>
                <c:pt idx="346">
                  <c:v>2368.202</c:v>
                </c:pt>
                <c:pt idx="347">
                  <c:v>2374.934</c:v>
                </c:pt>
                <c:pt idx="348">
                  <c:v>2381.734</c:v>
                </c:pt>
                <c:pt idx="349">
                  <c:v>2388.534</c:v>
                </c:pt>
                <c:pt idx="350">
                  <c:v>2395.3</c:v>
                </c:pt>
                <c:pt idx="351">
                  <c:v>2402.066</c:v>
                </c:pt>
                <c:pt idx="352">
                  <c:v>2409.002</c:v>
                </c:pt>
                <c:pt idx="353">
                  <c:v>2415.734</c:v>
                </c:pt>
                <c:pt idx="354">
                  <c:v>2422.534</c:v>
                </c:pt>
                <c:pt idx="355">
                  <c:v>2429.3</c:v>
                </c:pt>
                <c:pt idx="356">
                  <c:v>2436.134</c:v>
                </c:pt>
                <c:pt idx="357">
                  <c:v>2442.9</c:v>
                </c:pt>
                <c:pt idx="358">
                  <c:v>2449.802</c:v>
                </c:pt>
                <c:pt idx="359">
                  <c:v>2456.466</c:v>
                </c:pt>
                <c:pt idx="360">
                  <c:v>2463.402</c:v>
                </c:pt>
                <c:pt idx="361">
                  <c:v>2470.134</c:v>
                </c:pt>
                <c:pt idx="362">
                  <c:v>2476.9</c:v>
                </c:pt>
                <c:pt idx="363">
                  <c:v>2483.734</c:v>
                </c:pt>
                <c:pt idx="364">
                  <c:v>2490.602</c:v>
                </c:pt>
                <c:pt idx="365">
                  <c:v>2497.368</c:v>
                </c:pt>
              </c:numCache>
            </c:numRef>
          </c:xVal>
          <c:yVal>
            <c:numRef>
              <c:f>'60289_40@3.asc'!$G$111:$G$476</c:f>
              <c:numCache>
                <c:formatCode>0.00E+00</c:formatCode>
                <c:ptCount val="366"/>
                <c:pt idx="0">
                  <c:v>750147.6</c:v>
                </c:pt>
                <c:pt idx="1">
                  <c:v>660530.1</c:v>
                </c:pt>
                <c:pt idx="2">
                  <c:v>552053.2</c:v>
                </c:pt>
                <c:pt idx="3">
                  <c:v>455075.4</c:v>
                </c:pt>
                <c:pt idx="4">
                  <c:v>369931.1</c:v>
                </c:pt>
                <c:pt idx="5">
                  <c:v>299550.0</c:v>
                </c:pt>
                <c:pt idx="6">
                  <c:v>243036.1</c:v>
                </c:pt>
                <c:pt idx="7">
                  <c:v>195457.0</c:v>
                </c:pt>
                <c:pt idx="8">
                  <c:v>155665.4</c:v>
                </c:pt>
                <c:pt idx="9">
                  <c:v>122668.2</c:v>
                </c:pt>
                <c:pt idx="10">
                  <c:v>95435.90999999999</c:v>
                </c:pt>
                <c:pt idx="11">
                  <c:v>73262.2</c:v>
                </c:pt>
                <c:pt idx="12">
                  <c:v>56507.44</c:v>
                </c:pt>
                <c:pt idx="13">
                  <c:v>43560.23</c:v>
                </c:pt>
                <c:pt idx="14">
                  <c:v>33463.09</c:v>
                </c:pt>
                <c:pt idx="15">
                  <c:v>26118.81</c:v>
                </c:pt>
                <c:pt idx="16">
                  <c:v>20619.76</c:v>
                </c:pt>
                <c:pt idx="17">
                  <c:v>16331.87</c:v>
                </c:pt>
                <c:pt idx="18">
                  <c:v>13118.02</c:v>
                </c:pt>
                <c:pt idx="19">
                  <c:v>10363.1</c:v>
                </c:pt>
                <c:pt idx="20">
                  <c:v>8310.407999999989</c:v>
                </c:pt>
                <c:pt idx="21">
                  <c:v>6675.06</c:v>
                </c:pt>
                <c:pt idx="22">
                  <c:v>5557.729</c:v>
                </c:pt>
                <c:pt idx="23">
                  <c:v>4723.845</c:v>
                </c:pt>
                <c:pt idx="24">
                  <c:v>4137.258</c:v>
                </c:pt>
                <c:pt idx="25">
                  <c:v>3656.58</c:v>
                </c:pt>
                <c:pt idx="26">
                  <c:v>3271.35</c:v>
                </c:pt>
                <c:pt idx="27">
                  <c:v>2865.308</c:v>
                </c:pt>
                <c:pt idx="28">
                  <c:v>2662.563</c:v>
                </c:pt>
                <c:pt idx="29">
                  <c:v>2478.069</c:v>
                </c:pt>
                <c:pt idx="30">
                  <c:v>2195.611</c:v>
                </c:pt>
                <c:pt idx="31">
                  <c:v>2031.461</c:v>
                </c:pt>
                <c:pt idx="32">
                  <c:v>1843.869</c:v>
                </c:pt>
                <c:pt idx="33">
                  <c:v>1745.908</c:v>
                </c:pt>
                <c:pt idx="34">
                  <c:v>1577.608</c:v>
                </c:pt>
                <c:pt idx="35">
                  <c:v>1443.703</c:v>
                </c:pt>
                <c:pt idx="36">
                  <c:v>1379.617</c:v>
                </c:pt>
                <c:pt idx="37">
                  <c:v>1282.188</c:v>
                </c:pt>
                <c:pt idx="38">
                  <c:v>1170.695</c:v>
                </c:pt>
                <c:pt idx="39">
                  <c:v>1058.684</c:v>
                </c:pt>
                <c:pt idx="40">
                  <c:v>1014.922</c:v>
                </c:pt>
                <c:pt idx="41">
                  <c:v>890.9338</c:v>
                </c:pt>
                <c:pt idx="42">
                  <c:v>852.9044</c:v>
                </c:pt>
                <c:pt idx="43">
                  <c:v>777.8887</c:v>
                </c:pt>
                <c:pt idx="44">
                  <c:v>711.7301</c:v>
                </c:pt>
                <c:pt idx="45">
                  <c:v>686.2046</c:v>
                </c:pt>
                <c:pt idx="46">
                  <c:v>601.8154999999997</c:v>
                </c:pt>
                <c:pt idx="47">
                  <c:v>575.2489</c:v>
                </c:pt>
                <c:pt idx="48">
                  <c:v>564.8307</c:v>
                </c:pt>
                <c:pt idx="49">
                  <c:v>491.9039</c:v>
                </c:pt>
                <c:pt idx="50">
                  <c:v>478.8814</c:v>
                </c:pt>
                <c:pt idx="51">
                  <c:v>443.9812999999997</c:v>
                </c:pt>
                <c:pt idx="52">
                  <c:v>427.3127</c:v>
                </c:pt>
                <c:pt idx="53">
                  <c:v>386.1624</c:v>
                </c:pt>
                <c:pt idx="54">
                  <c:v>389.8086</c:v>
                </c:pt>
                <c:pt idx="55">
                  <c:v>375.2238</c:v>
                </c:pt>
                <c:pt idx="56">
                  <c:v>345.0125</c:v>
                </c:pt>
                <c:pt idx="57">
                  <c:v>324.6981</c:v>
                </c:pt>
                <c:pt idx="58">
                  <c:v>306.4674</c:v>
                </c:pt>
                <c:pt idx="59">
                  <c:v>334.5949</c:v>
                </c:pt>
                <c:pt idx="60">
                  <c:v>311.6762</c:v>
                </c:pt>
                <c:pt idx="61">
                  <c:v>301.2586</c:v>
                </c:pt>
                <c:pt idx="62">
                  <c:v>283.028</c:v>
                </c:pt>
                <c:pt idx="63">
                  <c:v>249.1714</c:v>
                </c:pt>
                <c:pt idx="64">
                  <c:v>264.2766</c:v>
                </c:pt>
                <c:pt idx="65">
                  <c:v>257.5053</c:v>
                </c:pt>
                <c:pt idx="66">
                  <c:v>262.1931</c:v>
                </c:pt>
                <c:pt idx="67">
                  <c:v>246.567</c:v>
                </c:pt>
                <c:pt idx="68">
                  <c:v>240.8375</c:v>
                </c:pt>
                <c:pt idx="69">
                  <c:v>241.3583</c:v>
                </c:pt>
                <c:pt idx="70">
                  <c:v>218.961</c:v>
                </c:pt>
                <c:pt idx="71">
                  <c:v>230.941</c:v>
                </c:pt>
                <c:pt idx="72">
                  <c:v>224.6906</c:v>
                </c:pt>
                <c:pt idx="73">
                  <c:v>224.1697</c:v>
                </c:pt>
                <c:pt idx="74">
                  <c:v>211.6689</c:v>
                </c:pt>
                <c:pt idx="75">
                  <c:v>204.8977</c:v>
                </c:pt>
                <c:pt idx="76">
                  <c:v>194.4804</c:v>
                </c:pt>
                <c:pt idx="77">
                  <c:v>183.5423</c:v>
                </c:pt>
                <c:pt idx="78">
                  <c:v>192.397</c:v>
                </c:pt>
                <c:pt idx="79">
                  <c:v>208.5437</c:v>
                </c:pt>
                <c:pt idx="80">
                  <c:v>196.5639</c:v>
                </c:pt>
                <c:pt idx="81">
                  <c:v>191.3553</c:v>
                </c:pt>
                <c:pt idx="82">
                  <c:v>200.7308</c:v>
                </c:pt>
                <c:pt idx="83">
                  <c:v>171.0417</c:v>
                </c:pt>
                <c:pt idx="84">
                  <c:v>206.9812</c:v>
                </c:pt>
                <c:pt idx="85">
                  <c:v>163.7497</c:v>
                </c:pt>
                <c:pt idx="86">
                  <c:v>186.1466</c:v>
                </c:pt>
                <c:pt idx="87">
                  <c:v>171.5626</c:v>
                </c:pt>
                <c:pt idx="88">
                  <c:v>168.4374</c:v>
                </c:pt>
                <c:pt idx="89">
                  <c:v>166.8748</c:v>
                </c:pt>
                <c:pt idx="90">
                  <c:v>164.2705</c:v>
                </c:pt>
                <c:pt idx="91">
                  <c:v>149.6865</c:v>
                </c:pt>
                <c:pt idx="92">
                  <c:v>166.8748</c:v>
                </c:pt>
                <c:pt idx="93">
                  <c:v>144.9988</c:v>
                </c:pt>
                <c:pt idx="94">
                  <c:v>164.2705</c:v>
                </c:pt>
                <c:pt idx="95">
                  <c:v>162.708</c:v>
                </c:pt>
                <c:pt idx="96">
                  <c:v>139.7903</c:v>
                </c:pt>
                <c:pt idx="97">
                  <c:v>145.5197</c:v>
                </c:pt>
                <c:pt idx="98">
                  <c:v>147.0822</c:v>
                </c:pt>
                <c:pt idx="99">
                  <c:v>147.0822</c:v>
                </c:pt>
                <c:pt idx="100">
                  <c:v>141.3528</c:v>
                </c:pt>
                <c:pt idx="101">
                  <c:v>135.1026</c:v>
                </c:pt>
                <c:pt idx="102">
                  <c:v>133.0191</c:v>
                </c:pt>
                <c:pt idx="103">
                  <c:v>139.2694</c:v>
                </c:pt>
                <c:pt idx="104">
                  <c:v>146.5614</c:v>
                </c:pt>
                <c:pt idx="105">
                  <c:v>111.6642</c:v>
                </c:pt>
                <c:pt idx="106">
                  <c:v>133.0191</c:v>
                </c:pt>
                <c:pt idx="107">
                  <c:v>142.3945</c:v>
                </c:pt>
                <c:pt idx="108">
                  <c:v>136.1443</c:v>
                </c:pt>
                <c:pt idx="109">
                  <c:v>121.5604</c:v>
                </c:pt>
                <c:pt idx="110">
                  <c:v>119.9978</c:v>
                </c:pt>
                <c:pt idx="111">
                  <c:v>134.5817</c:v>
                </c:pt>
                <c:pt idx="112">
                  <c:v>126.7689</c:v>
                </c:pt>
                <c:pt idx="113">
                  <c:v>106.9765</c:v>
                </c:pt>
                <c:pt idx="114">
                  <c:v>110.6225</c:v>
                </c:pt>
                <c:pt idx="115">
                  <c:v>107.4974</c:v>
                </c:pt>
                <c:pt idx="116">
                  <c:v>134.0608</c:v>
                </c:pt>
                <c:pt idx="117">
                  <c:v>96.0386</c:v>
                </c:pt>
                <c:pt idx="118">
                  <c:v>103.8514</c:v>
                </c:pt>
                <c:pt idx="119">
                  <c:v>121.5604</c:v>
                </c:pt>
                <c:pt idx="120">
                  <c:v>121.0395</c:v>
                </c:pt>
                <c:pt idx="121">
                  <c:v>111.6642</c:v>
                </c:pt>
                <c:pt idx="122">
                  <c:v>107.4974</c:v>
                </c:pt>
                <c:pt idx="123">
                  <c:v>111.6642</c:v>
                </c:pt>
                <c:pt idx="124">
                  <c:v>117.3935</c:v>
                </c:pt>
                <c:pt idx="125">
                  <c:v>118.4352</c:v>
                </c:pt>
                <c:pt idx="126">
                  <c:v>97.0803</c:v>
                </c:pt>
                <c:pt idx="127">
                  <c:v>93.4344</c:v>
                </c:pt>
                <c:pt idx="128">
                  <c:v>114.7893</c:v>
                </c:pt>
                <c:pt idx="129">
                  <c:v>87.7051</c:v>
                </c:pt>
                <c:pt idx="130">
                  <c:v>71.55880000000001</c:v>
                </c:pt>
                <c:pt idx="131">
                  <c:v>104.8931</c:v>
                </c:pt>
                <c:pt idx="132">
                  <c:v>112.185</c:v>
                </c:pt>
                <c:pt idx="133">
                  <c:v>102.2888</c:v>
                </c:pt>
                <c:pt idx="134">
                  <c:v>71.0379</c:v>
                </c:pt>
                <c:pt idx="135">
                  <c:v>90.8301</c:v>
                </c:pt>
                <c:pt idx="136">
                  <c:v>100.2054</c:v>
                </c:pt>
                <c:pt idx="137">
                  <c:v>90.8301</c:v>
                </c:pt>
                <c:pt idx="138">
                  <c:v>85.62169999999998</c:v>
                </c:pt>
                <c:pt idx="139">
                  <c:v>92.3927</c:v>
                </c:pt>
                <c:pt idx="140">
                  <c:v>86.1425</c:v>
                </c:pt>
                <c:pt idx="141">
                  <c:v>78.8506</c:v>
                </c:pt>
                <c:pt idx="142">
                  <c:v>76.2464</c:v>
                </c:pt>
                <c:pt idx="143">
                  <c:v>92.9135</c:v>
                </c:pt>
                <c:pt idx="144">
                  <c:v>75.2047</c:v>
                </c:pt>
                <c:pt idx="145">
                  <c:v>76.7673</c:v>
                </c:pt>
                <c:pt idx="146">
                  <c:v>90.3093</c:v>
                </c:pt>
                <c:pt idx="147">
                  <c:v>72.6005</c:v>
                </c:pt>
                <c:pt idx="148">
                  <c:v>80.934</c:v>
                </c:pt>
                <c:pt idx="149">
                  <c:v>73.12130000000001</c:v>
                </c:pt>
                <c:pt idx="150">
                  <c:v>74.163</c:v>
                </c:pt>
                <c:pt idx="151">
                  <c:v>74.68389999999998</c:v>
                </c:pt>
                <c:pt idx="152">
                  <c:v>78.32980000000001</c:v>
                </c:pt>
                <c:pt idx="153">
                  <c:v>79.89230000000001</c:v>
                </c:pt>
                <c:pt idx="154">
                  <c:v>56.45426</c:v>
                </c:pt>
                <c:pt idx="155">
                  <c:v>73.12130000000001</c:v>
                </c:pt>
                <c:pt idx="156">
                  <c:v>60.10018</c:v>
                </c:pt>
                <c:pt idx="157">
                  <c:v>67.39201</c:v>
                </c:pt>
                <c:pt idx="158">
                  <c:v>67.91286</c:v>
                </c:pt>
                <c:pt idx="159">
                  <c:v>73.6422</c:v>
                </c:pt>
                <c:pt idx="160">
                  <c:v>51.24582</c:v>
                </c:pt>
                <c:pt idx="161">
                  <c:v>75.2047</c:v>
                </c:pt>
                <c:pt idx="162">
                  <c:v>69.99624</c:v>
                </c:pt>
                <c:pt idx="163">
                  <c:v>68.43371</c:v>
                </c:pt>
                <c:pt idx="164">
                  <c:v>63.22525</c:v>
                </c:pt>
                <c:pt idx="165">
                  <c:v>61.14187</c:v>
                </c:pt>
                <c:pt idx="166">
                  <c:v>70.5171</c:v>
                </c:pt>
                <c:pt idx="167">
                  <c:v>53.3292</c:v>
                </c:pt>
                <c:pt idx="168">
                  <c:v>65.82947999999998</c:v>
                </c:pt>
                <c:pt idx="169">
                  <c:v>62.70440000000001</c:v>
                </c:pt>
                <c:pt idx="170">
                  <c:v>47.07907</c:v>
                </c:pt>
                <c:pt idx="171">
                  <c:v>52.28751</c:v>
                </c:pt>
                <c:pt idx="172">
                  <c:v>56.45426</c:v>
                </c:pt>
                <c:pt idx="173">
                  <c:v>54.37089</c:v>
                </c:pt>
                <c:pt idx="174">
                  <c:v>47.59992</c:v>
                </c:pt>
                <c:pt idx="175">
                  <c:v>52.28751</c:v>
                </c:pt>
                <c:pt idx="176">
                  <c:v>50.72498</c:v>
                </c:pt>
                <c:pt idx="177">
                  <c:v>46.55823</c:v>
                </c:pt>
                <c:pt idx="178">
                  <c:v>61.66271</c:v>
                </c:pt>
                <c:pt idx="179">
                  <c:v>50.20413</c:v>
                </c:pt>
                <c:pt idx="180">
                  <c:v>41.87064</c:v>
                </c:pt>
                <c:pt idx="181">
                  <c:v>59.57933</c:v>
                </c:pt>
                <c:pt idx="182">
                  <c:v>44.9957</c:v>
                </c:pt>
                <c:pt idx="183">
                  <c:v>48.12076</c:v>
                </c:pt>
                <c:pt idx="184">
                  <c:v>33.01633</c:v>
                </c:pt>
                <c:pt idx="185">
                  <c:v>43.43317</c:v>
                </c:pt>
                <c:pt idx="186">
                  <c:v>46.55823</c:v>
                </c:pt>
                <c:pt idx="187">
                  <c:v>46.03739</c:v>
                </c:pt>
                <c:pt idx="188">
                  <c:v>48.6416</c:v>
                </c:pt>
                <c:pt idx="189">
                  <c:v>42.91233</c:v>
                </c:pt>
                <c:pt idx="190">
                  <c:v>41.87064</c:v>
                </c:pt>
                <c:pt idx="191">
                  <c:v>41.3498</c:v>
                </c:pt>
                <c:pt idx="192">
                  <c:v>39.78727000000001</c:v>
                </c:pt>
                <c:pt idx="193">
                  <c:v>32.49549</c:v>
                </c:pt>
                <c:pt idx="194">
                  <c:v>41.87064</c:v>
                </c:pt>
                <c:pt idx="195">
                  <c:v>40.30811</c:v>
                </c:pt>
                <c:pt idx="196">
                  <c:v>43.43317</c:v>
                </c:pt>
                <c:pt idx="197">
                  <c:v>34.05801</c:v>
                </c:pt>
                <c:pt idx="198">
                  <c:v>41.87064</c:v>
                </c:pt>
                <c:pt idx="199">
                  <c:v>38.74559</c:v>
                </c:pt>
                <c:pt idx="200">
                  <c:v>34.05801</c:v>
                </c:pt>
                <c:pt idx="201">
                  <c:v>32.49549</c:v>
                </c:pt>
                <c:pt idx="202">
                  <c:v>38.74559</c:v>
                </c:pt>
                <c:pt idx="203">
                  <c:v>31.4538</c:v>
                </c:pt>
                <c:pt idx="204">
                  <c:v>31.4538</c:v>
                </c:pt>
                <c:pt idx="205">
                  <c:v>42.39149</c:v>
                </c:pt>
                <c:pt idx="206">
                  <c:v>34.57885</c:v>
                </c:pt>
                <c:pt idx="207">
                  <c:v>36.66222</c:v>
                </c:pt>
                <c:pt idx="208">
                  <c:v>26.76623</c:v>
                </c:pt>
                <c:pt idx="209">
                  <c:v>27.80792</c:v>
                </c:pt>
                <c:pt idx="210">
                  <c:v>26.76623</c:v>
                </c:pt>
                <c:pt idx="211">
                  <c:v>44.9957</c:v>
                </c:pt>
                <c:pt idx="212">
                  <c:v>33.01633</c:v>
                </c:pt>
                <c:pt idx="213">
                  <c:v>29.37044</c:v>
                </c:pt>
                <c:pt idx="214">
                  <c:v>39.78727000000001</c:v>
                </c:pt>
                <c:pt idx="215">
                  <c:v>35.09969</c:v>
                </c:pt>
                <c:pt idx="216">
                  <c:v>36.14138</c:v>
                </c:pt>
                <c:pt idx="217">
                  <c:v>29.37044</c:v>
                </c:pt>
                <c:pt idx="218">
                  <c:v>21.55783</c:v>
                </c:pt>
                <c:pt idx="219">
                  <c:v>36.66222</c:v>
                </c:pt>
                <c:pt idx="220">
                  <c:v>27.28707</c:v>
                </c:pt>
                <c:pt idx="221">
                  <c:v>28.8496</c:v>
                </c:pt>
                <c:pt idx="222">
                  <c:v>19.99531</c:v>
                </c:pt>
                <c:pt idx="223">
                  <c:v>21.03699</c:v>
                </c:pt>
                <c:pt idx="224">
                  <c:v>17.91195</c:v>
                </c:pt>
                <c:pt idx="225">
                  <c:v>21.55783</c:v>
                </c:pt>
                <c:pt idx="226">
                  <c:v>34.05801</c:v>
                </c:pt>
                <c:pt idx="227">
                  <c:v>10.62021</c:v>
                </c:pt>
                <c:pt idx="228">
                  <c:v>17.91195</c:v>
                </c:pt>
                <c:pt idx="229">
                  <c:v>30.93296</c:v>
                </c:pt>
                <c:pt idx="230">
                  <c:v>32.49549</c:v>
                </c:pt>
                <c:pt idx="231">
                  <c:v>36.66222</c:v>
                </c:pt>
                <c:pt idx="232">
                  <c:v>18.43279</c:v>
                </c:pt>
                <c:pt idx="233">
                  <c:v>21.03699</c:v>
                </c:pt>
                <c:pt idx="234">
                  <c:v>14.78692</c:v>
                </c:pt>
                <c:pt idx="235">
                  <c:v>16.34943</c:v>
                </c:pt>
                <c:pt idx="236">
                  <c:v>20.51615</c:v>
                </c:pt>
                <c:pt idx="237">
                  <c:v>19.99531</c:v>
                </c:pt>
                <c:pt idx="238">
                  <c:v>15.82859</c:v>
                </c:pt>
                <c:pt idx="239">
                  <c:v>18.43279</c:v>
                </c:pt>
                <c:pt idx="240">
                  <c:v>23.64119</c:v>
                </c:pt>
                <c:pt idx="241">
                  <c:v>28.8496</c:v>
                </c:pt>
                <c:pt idx="242">
                  <c:v>24.68287</c:v>
                </c:pt>
                <c:pt idx="243">
                  <c:v>17.39111</c:v>
                </c:pt>
                <c:pt idx="244">
                  <c:v>19.47447</c:v>
                </c:pt>
                <c:pt idx="245">
                  <c:v>15.30776</c:v>
                </c:pt>
                <c:pt idx="246">
                  <c:v>16.34943</c:v>
                </c:pt>
                <c:pt idx="247">
                  <c:v>24.68287</c:v>
                </c:pt>
                <c:pt idx="248">
                  <c:v>15.82859</c:v>
                </c:pt>
                <c:pt idx="249">
                  <c:v>16.34943</c:v>
                </c:pt>
                <c:pt idx="250">
                  <c:v>22.59951</c:v>
                </c:pt>
                <c:pt idx="251">
                  <c:v>12.18272</c:v>
                </c:pt>
                <c:pt idx="252">
                  <c:v>13.74524</c:v>
                </c:pt>
                <c:pt idx="253">
                  <c:v>12.18272</c:v>
                </c:pt>
                <c:pt idx="254">
                  <c:v>22.59951</c:v>
                </c:pt>
                <c:pt idx="255">
                  <c:v>21.03699</c:v>
                </c:pt>
                <c:pt idx="256">
                  <c:v>15.82859</c:v>
                </c:pt>
                <c:pt idx="257">
                  <c:v>18.43279</c:v>
                </c:pt>
                <c:pt idx="258">
                  <c:v>10.62021</c:v>
                </c:pt>
                <c:pt idx="259">
                  <c:v>7.495170000000002</c:v>
                </c:pt>
                <c:pt idx="260">
                  <c:v>24.68287</c:v>
                </c:pt>
                <c:pt idx="261">
                  <c:v>10.09937</c:v>
                </c:pt>
                <c:pt idx="262">
                  <c:v>9.57853</c:v>
                </c:pt>
                <c:pt idx="263">
                  <c:v>13.74524</c:v>
                </c:pt>
                <c:pt idx="264">
                  <c:v>8.536850000000001</c:v>
                </c:pt>
                <c:pt idx="265">
                  <c:v>12.18272</c:v>
                </c:pt>
                <c:pt idx="266">
                  <c:v>7.495170000000002</c:v>
                </c:pt>
                <c:pt idx="267">
                  <c:v>3.328470000000003</c:v>
                </c:pt>
                <c:pt idx="268">
                  <c:v>18.95363</c:v>
                </c:pt>
                <c:pt idx="269">
                  <c:v>13.2244</c:v>
                </c:pt>
                <c:pt idx="270">
                  <c:v>8.016010000000001</c:v>
                </c:pt>
                <c:pt idx="271">
                  <c:v>19.99531</c:v>
                </c:pt>
                <c:pt idx="272">
                  <c:v>2.807630000000003</c:v>
                </c:pt>
                <c:pt idx="273">
                  <c:v>5.411819999999999</c:v>
                </c:pt>
                <c:pt idx="274">
                  <c:v>11.14104</c:v>
                </c:pt>
                <c:pt idx="275">
                  <c:v>4.370150000000001</c:v>
                </c:pt>
                <c:pt idx="276">
                  <c:v>4.890979999999996</c:v>
                </c:pt>
                <c:pt idx="277">
                  <c:v>8.536850000000001</c:v>
                </c:pt>
                <c:pt idx="278">
                  <c:v>2.2868</c:v>
                </c:pt>
                <c:pt idx="279">
                  <c:v>7.495170000000002</c:v>
                </c:pt>
                <c:pt idx="280">
                  <c:v>8.536850000000001</c:v>
                </c:pt>
                <c:pt idx="281">
                  <c:v>5.411819999999999</c:v>
                </c:pt>
                <c:pt idx="282">
                  <c:v>9.57853</c:v>
                </c:pt>
                <c:pt idx="283">
                  <c:v>11.14104</c:v>
                </c:pt>
                <c:pt idx="284">
                  <c:v>7.495170000000002</c:v>
                </c:pt>
                <c:pt idx="285">
                  <c:v>4.370150000000001</c:v>
                </c:pt>
                <c:pt idx="286">
                  <c:v>3.328470000000003</c:v>
                </c:pt>
                <c:pt idx="287">
                  <c:v>9.05769</c:v>
                </c:pt>
                <c:pt idx="288">
                  <c:v>0.1</c:v>
                </c:pt>
                <c:pt idx="289">
                  <c:v>11.66188</c:v>
                </c:pt>
                <c:pt idx="290">
                  <c:v>3.328470000000003</c:v>
                </c:pt>
                <c:pt idx="291">
                  <c:v>6.974339999999998</c:v>
                </c:pt>
                <c:pt idx="292">
                  <c:v>9.05769</c:v>
                </c:pt>
                <c:pt idx="293">
                  <c:v>4.370150000000001</c:v>
                </c:pt>
                <c:pt idx="294">
                  <c:v>5.411819999999999</c:v>
                </c:pt>
                <c:pt idx="295">
                  <c:v>3.849310000000003</c:v>
                </c:pt>
                <c:pt idx="296">
                  <c:v>12.18272</c:v>
                </c:pt>
                <c:pt idx="297">
                  <c:v>6.974339999999998</c:v>
                </c:pt>
                <c:pt idx="298">
                  <c:v>5.932659999999998</c:v>
                </c:pt>
                <c:pt idx="299">
                  <c:v>7.495170000000002</c:v>
                </c:pt>
                <c:pt idx="300">
                  <c:v>2.2868</c:v>
                </c:pt>
                <c:pt idx="301">
                  <c:v>6.453499999999998</c:v>
                </c:pt>
                <c:pt idx="302">
                  <c:v>9.05769</c:v>
                </c:pt>
                <c:pt idx="303">
                  <c:v>0.20345</c:v>
                </c:pt>
                <c:pt idx="304">
                  <c:v>0.1</c:v>
                </c:pt>
                <c:pt idx="305">
                  <c:v>0.1</c:v>
                </c:pt>
                <c:pt idx="306">
                  <c:v>7.495170000000002</c:v>
                </c:pt>
                <c:pt idx="307">
                  <c:v>15.82859</c:v>
                </c:pt>
                <c:pt idx="308">
                  <c:v>0.1</c:v>
                </c:pt>
                <c:pt idx="309">
                  <c:v>0.20345</c:v>
                </c:pt>
                <c:pt idx="310">
                  <c:v>9.05769</c:v>
                </c:pt>
                <c:pt idx="311">
                  <c:v>2.807630000000003</c:v>
                </c:pt>
                <c:pt idx="312">
                  <c:v>4.890979999999996</c:v>
                </c:pt>
                <c:pt idx="313">
                  <c:v>0.1</c:v>
                </c:pt>
                <c:pt idx="314">
                  <c:v>1.76596</c:v>
                </c:pt>
                <c:pt idx="315">
                  <c:v>0.1</c:v>
                </c:pt>
                <c:pt idx="316">
                  <c:v>0.72428</c:v>
                </c:pt>
                <c:pt idx="317">
                  <c:v>1.24512</c:v>
                </c:pt>
                <c:pt idx="318">
                  <c:v>6.974339999999998</c:v>
                </c:pt>
                <c:pt idx="319">
                  <c:v>0.72428</c:v>
                </c:pt>
                <c:pt idx="320">
                  <c:v>3.328470000000003</c:v>
                </c:pt>
                <c:pt idx="321">
                  <c:v>0.72428</c:v>
                </c:pt>
                <c:pt idx="322">
                  <c:v>2.807630000000003</c:v>
                </c:pt>
                <c:pt idx="323">
                  <c:v>0.1</c:v>
                </c:pt>
                <c:pt idx="324">
                  <c:v>0.1</c:v>
                </c:pt>
                <c:pt idx="325">
                  <c:v>2.2868</c:v>
                </c:pt>
                <c:pt idx="326">
                  <c:v>6.453499999999998</c:v>
                </c:pt>
                <c:pt idx="327">
                  <c:v>4.890979999999996</c:v>
                </c:pt>
                <c:pt idx="328">
                  <c:v>0.1</c:v>
                </c:pt>
                <c:pt idx="329">
                  <c:v>0.1</c:v>
                </c:pt>
                <c:pt idx="330">
                  <c:v>2.2868</c:v>
                </c:pt>
                <c:pt idx="331">
                  <c:v>3.849310000000003</c:v>
                </c:pt>
                <c:pt idx="332">
                  <c:v>0.20345</c:v>
                </c:pt>
                <c:pt idx="333">
                  <c:v>0.72428</c:v>
                </c:pt>
                <c:pt idx="334">
                  <c:v>0.1</c:v>
                </c:pt>
                <c:pt idx="335">
                  <c:v>1.24512</c:v>
                </c:pt>
                <c:pt idx="336">
                  <c:v>0.1</c:v>
                </c:pt>
                <c:pt idx="337">
                  <c:v>0.1</c:v>
                </c:pt>
                <c:pt idx="338">
                  <c:v>0.1</c:v>
                </c:pt>
                <c:pt idx="339">
                  <c:v>0.1</c:v>
                </c:pt>
                <c:pt idx="340">
                  <c:v>1.76596</c:v>
                </c:pt>
                <c:pt idx="341">
                  <c:v>0.20345</c:v>
                </c:pt>
                <c:pt idx="342">
                  <c:v>1.76596</c:v>
                </c:pt>
                <c:pt idx="343">
                  <c:v>2.2868</c:v>
                </c:pt>
                <c:pt idx="344">
                  <c:v>0.1</c:v>
                </c:pt>
                <c:pt idx="345">
                  <c:v>0.20345</c:v>
                </c:pt>
                <c:pt idx="346">
                  <c:v>0.1</c:v>
                </c:pt>
                <c:pt idx="347">
                  <c:v>0.1</c:v>
                </c:pt>
                <c:pt idx="348">
                  <c:v>0.1</c:v>
                </c:pt>
                <c:pt idx="349">
                  <c:v>0.1</c:v>
                </c:pt>
                <c:pt idx="350">
                  <c:v>0.1</c:v>
                </c:pt>
                <c:pt idx="351">
                  <c:v>0.1</c:v>
                </c:pt>
                <c:pt idx="352">
                  <c:v>0.1</c:v>
                </c:pt>
                <c:pt idx="353">
                  <c:v>0.1</c:v>
                </c:pt>
                <c:pt idx="354">
                  <c:v>5.411819999999999</c:v>
                </c:pt>
                <c:pt idx="355">
                  <c:v>0.1</c:v>
                </c:pt>
                <c:pt idx="356">
                  <c:v>2.2868</c:v>
                </c:pt>
                <c:pt idx="357">
                  <c:v>0.1</c:v>
                </c:pt>
                <c:pt idx="358">
                  <c:v>0.1</c:v>
                </c:pt>
                <c:pt idx="359">
                  <c:v>0.1</c:v>
                </c:pt>
                <c:pt idx="360">
                  <c:v>0.1</c:v>
                </c:pt>
                <c:pt idx="361">
                  <c:v>0.1</c:v>
                </c:pt>
                <c:pt idx="362">
                  <c:v>0.1</c:v>
                </c:pt>
                <c:pt idx="363">
                  <c:v>0.1</c:v>
                </c:pt>
                <c:pt idx="364">
                  <c:v>0.1</c:v>
                </c:pt>
                <c:pt idx="365">
                  <c:v>0.1</c:v>
                </c:pt>
              </c:numCache>
            </c:numRef>
          </c:yVal>
          <c:smooth val="0"/>
        </c:ser>
        <c:ser>
          <c:idx val="1"/>
          <c:order val="1"/>
          <c:tx>
            <c:v>SW model</c:v>
          </c:tx>
          <c:spPr>
            <a:ln w="47625">
              <a:noFill/>
            </a:ln>
          </c:spPr>
          <c:marker>
            <c:symbol val="square"/>
            <c:size val="2"/>
          </c:marker>
          <c:xVal>
            <c:numRef>
              <c:f>Chad!$C$6:$C$388</c:f>
              <c:numCache>
                <c:formatCode>General</c:formatCode>
                <c:ptCount val="383"/>
                <c:pt idx="0">
                  <c:v>5.0</c:v>
                </c:pt>
                <c:pt idx="1">
                  <c:v>15.0</c:v>
                </c:pt>
                <c:pt idx="2">
                  <c:v>25.0</c:v>
                </c:pt>
                <c:pt idx="3">
                  <c:v>35.0</c:v>
                </c:pt>
                <c:pt idx="4">
                  <c:v>45.0</c:v>
                </c:pt>
                <c:pt idx="5">
                  <c:v>55.0</c:v>
                </c:pt>
                <c:pt idx="6">
                  <c:v>65.0</c:v>
                </c:pt>
                <c:pt idx="7">
                  <c:v>75.0</c:v>
                </c:pt>
                <c:pt idx="8">
                  <c:v>85.0</c:v>
                </c:pt>
                <c:pt idx="9">
                  <c:v>95.0</c:v>
                </c:pt>
                <c:pt idx="10">
                  <c:v>105.0</c:v>
                </c:pt>
                <c:pt idx="11">
                  <c:v>115.0</c:v>
                </c:pt>
                <c:pt idx="12">
                  <c:v>125.0</c:v>
                </c:pt>
                <c:pt idx="13">
                  <c:v>135.0</c:v>
                </c:pt>
                <c:pt idx="14">
                  <c:v>145.0</c:v>
                </c:pt>
                <c:pt idx="15">
                  <c:v>155.0</c:v>
                </c:pt>
                <c:pt idx="16">
                  <c:v>165.0</c:v>
                </c:pt>
                <c:pt idx="17">
                  <c:v>175.0</c:v>
                </c:pt>
                <c:pt idx="18">
                  <c:v>185.0</c:v>
                </c:pt>
                <c:pt idx="19">
                  <c:v>195.0</c:v>
                </c:pt>
                <c:pt idx="20">
                  <c:v>205.0</c:v>
                </c:pt>
                <c:pt idx="21">
                  <c:v>215.0</c:v>
                </c:pt>
                <c:pt idx="22">
                  <c:v>225.0</c:v>
                </c:pt>
                <c:pt idx="23">
                  <c:v>235.0</c:v>
                </c:pt>
                <c:pt idx="24">
                  <c:v>245.0</c:v>
                </c:pt>
                <c:pt idx="25">
                  <c:v>255.0</c:v>
                </c:pt>
                <c:pt idx="26">
                  <c:v>265.0</c:v>
                </c:pt>
                <c:pt idx="27">
                  <c:v>275.0</c:v>
                </c:pt>
                <c:pt idx="28">
                  <c:v>285.0</c:v>
                </c:pt>
                <c:pt idx="29">
                  <c:v>295.0</c:v>
                </c:pt>
                <c:pt idx="30">
                  <c:v>305.0</c:v>
                </c:pt>
                <c:pt idx="31">
                  <c:v>315.0</c:v>
                </c:pt>
                <c:pt idx="32">
                  <c:v>325.0</c:v>
                </c:pt>
                <c:pt idx="33">
                  <c:v>335.0</c:v>
                </c:pt>
                <c:pt idx="34">
                  <c:v>345.0</c:v>
                </c:pt>
                <c:pt idx="35">
                  <c:v>355.0</c:v>
                </c:pt>
                <c:pt idx="36">
                  <c:v>365.0</c:v>
                </c:pt>
                <c:pt idx="37">
                  <c:v>375.0</c:v>
                </c:pt>
                <c:pt idx="38">
                  <c:v>385.0</c:v>
                </c:pt>
                <c:pt idx="39">
                  <c:v>395.0</c:v>
                </c:pt>
                <c:pt idx="40">
                  <c:v>405.0</c:v>
                </c:pt>
                <c:pt idx="41">
                  <c:v>415.0</c:v>
                </c:pt>
                <c:pt idx="42">
                  <c:v>425.0</c:v>
                </c:pt>
                <c:pt idx="43">
                  <c:v>435.0</c:v>
                </c:pt>
                <c:pt idx="44">
                  <c:v>445.0</c:v>
                </c:pt>
                <c:pt idx="45">
                  <c:v>455.0</c:v>
                </c:pt>
                <c:pt idx="46">
                  <c:v>465.0</c:v>
                </c:pt>
                <c:pt idx="47">
                  <c:v>475.0</c:v>
                </c:pt>
                <c:pt idx="48">
                  <c:v>485.0</c:v>
                </c:pt>
                <c:pt idx="49">
                  <c:v>495.0</c:v>
                </c:pt>
                <c:pt idx="50">
                  <c:v>505.0</c:v>
                </c:pt>
                <c:pt idx="51">
                  <c:v>515.0</c:v>
                </c:pt>
                <c:pt idx="52">
                  <c:v>525.0</c:v>
                </c:pt>
                <c:pt idx="53">
                  <c:v>535.0</c:v>
                </c:pt>
                <c:pt idx="54">
                  <c:v>545.0</c:v>
                </c:pt>
                <c:pt idx="55">
                  <c:v>555.0</c:v>
                </c:pt>
                <c:pt idx="56">
                  <c:v>565.0</c:v>
                </c:pt>
                <c:pt idx="57">
                  <c:v>575.0</c:v>
                </c:pt>
                <c:pt idx="58">
                  <c:v>585.0</c:v>
                </c:pt>
                <c:pt idx="59">
                  <c:v>595.0</c:v>
                </c:pt>
                <c:pt idx="60">
                  <c:v>605.0</c:v>
                </c:pt>
                <c:pt idx="61">
                  <c:v>615.0</c:v>
                </c:pt>
                <c:pt idx="62">
                  <c:v>625.0</c:v>
                </c:pt>
                <c:pt idx="63">
                  <c:v>635.0</c:v>
                </c:pt>
                <c:pt idx="64">
                  <c:v>645.0</c:v>
                </c:pt>
                <c:pt idx="65">
                  <c:v>655.0</c:v>
                </c:pt>
                <c:pt idx="66">
                  <c:v>665.0</c:v>
                </c:pt>
                <c:pt idx="67">
                  <c:v>675.0</c:v>
                </c:pt>
                <c:pt idx="68">
                  <c:v>685.0</c:v>
                </c:pt>
                <c:pt idx="69">
                  <c:v>695.0</c:v>
                </c:pt>
                <c:pt idx="70">
                  <c:v>705.0</c:v>
                </c:pt>
                <c:pt idx="71">
                  <c:v>715.0</c:v>
                </c:pt>
                <c:pt idx="72">
                  <c:v>725.0</c:v>
                </c:pt>
                <c:pt idx="73">
                  <c:v>735.0</c:v>
                </c:pt>
                <c:pt idx="74">
                  <c:v>745.0</c:v>
                </c:pt>
                <c:pt idx="75">
                  <c:v>755.0</c:v>
                </c:pt>
                <c:pt idx="76">
                  <c:v>765.0</c:v>
                </c:pt>
                <c:pt idx="77">
                  <c:v>775.0</c:v>
                </c:pt>
                <c:pt idx="78">
                  <c:v>785.0</c:v>
                </c:pt>
                <c:pt idx="79">
                  <c:v>795.0</c:v>
                </c:pt>
                <c:pt idx="80">
                  <c:v>805.0</c:v>
                </c:pt>
                <c:pt idx="81">
                  <c:v>815.0</c:v>
                </c:pt>
                <c:pt idx="82">
                  <c:v>825.0</c:v>
                </c:pt>
                <c:pt idx="83">
                  <c:v>835.0</c:v>
                </c:pt>
                <c:pt idx="84">
                  <c:v>845.0</c:v>
                </c:pt>
                <c:pt idx="85">
                  <c:v>855.0</c:v>
                </c:pt>
                <c:pt idx="86">
                  <c:v>865.0</c:v>
                </c:pt>
                <c:pt idx="87">
                  <c:v>875.0</c:v>
                </c:pt>
                <c:pt idx="88">
                  <c:v>885.0</c:v>
                </c:pt>
                <c:pt idx="89">
                  <c:v>895.0</c:v>
                </c:pt>
                <c:pt idx="90">
                  <c:v>905.0</c:v>
                </c:pt>
                <c:pt idx="91">
                  <c:v>915.0</c:v>
                </c:pt>
                <c:pt idx="92">
                  <c:v>925.0</c:v>
                </c:pt>
                <c:pt idx="93">
                  <c:v>935.0</c:v>
                </c:pt>
                <c:pt idx="94">
                  <c:v>945.0</c:v>
                </c:pt>
                <c:pt idx="95">
                  <c:v>955.0</c:v>
                </c:pt>
                <c:pt idx="96">
                  <c:v>965.0</c:v>
                </c:pt>
                <c:pt idx="97">
                  <c:v>975.0</c:v>
                </c:pt>
                <c:pt idx="98">
                  <c:v>985.0</c:v>
                </c:pt>
                <c:pt idx="99">
                  <c:v>995.0</c:v>
                </c:pt>
                <c:pt idx="100">
                  <c:v>1005.0</c:v>
                </c:pt>
                <c:pt idx="101">
                  <c:v>1015.0</c:v>
                </c:pt>
                <c:pt idx="102">
                  <c:v>1025.0</c:v>
                </c:pt>
                <c:pt idx="103">
                  <c:v>1035.0</c:v>
                </c:pt>
                <c:pt idx="104">
                  <c:v>1045.0</c:v>
                </c:pt>
                <c:pt idx="105">
                  <c:v>1055.0</c:v>
                </c:pt>
                <c:pt idx="106">
                  <c:v>1065.0</c:v>
                </c:pt>
                <c:pt idx="107">
                  <c:v>1075.0</c:v>
                </c:pt>
                <c:pt idx="108">
                  <c:v>1085.0</c:v>
                </c:pt>
                <c:pt idx="109">
                  <c:v>1095.0</c:v>
                </c:pt>
                <c:pt idx="110">
                  <c:v>1105.0</c:v>
                </c:pt>
                <c:pt idx="111">
                  <c:v>1115.0</c:v>
                </c:pt>
                <c:pt idx="112">
                  <c:v>1125.0</c:v>
                </c:pt>
                <c:pt idx="113">
                  <c:v>1135.0</c:v>
                </c:pt>
                <c:pt idx="114">
                  <c:v>1145.0</c:v>
                </c:pt>
                <c:pt idx="115">
                  <c:v>1155.0</c:v>
                </c:pt>
                <c:pt idx="116">
                  <c:v>1165.0</c:v>
                </c:pt>
                <c:pt idx="117">
                  <c:v>1175.0</c:v>
                </c:pt>
                <c:pt idx="118">
                  <c:v>1185.0</c:v>
                </c:pt>
                <c:pt idx="119">
                  <c:v>1195.0</c:v>
                </c:pt>
                <c:pt idx="120">
                  <c:v>1205.0</c:v>
                </c:pt>
                <c:pt idx="121">
                  <c:v>1215.0</c:v>
                </c:pt>
                <c:pt idx="122">
                  <c:v>1225.0</c:v>
                </c:pt>
                <c:pt idx="123">
                  <c:v>1235.0</c:v>
                </c:pt>
                <c:pt idx="124">
                  <c:v>1245.0</c:v>
                </c:pt>
                <c:pt idx="125">
                  <c:v>1255.0</c:v>
                </c:pt>
                <c:pt idx="126">
                  <c:v>1265.0</c:v>
                </c:pt>
                <c:pt idx="127">
                  <c:v>1275.0</c:v>
                </c:pt>
                <c:pt idx="128">
                  <c:v>1285.0</c:v>
                </c:pt>
                <c:pt idx="129">
                  <c:v>1295.0</c:v>
                </c:pt>
                <c:pt idx="130">
                  <c:v>1305.0</c:v>
                </c:pt>
                <c:pt idx="131">
                  <c:v>1315.0</c:v>
                </c:pt>
                <c:pt idx="132">
                  <c:v>1325.0</c:v>
                </c:pt>
                <c:pt idx="133">
                  <c:v>1335.0</c:v>
                </c:pt>
                <c:pt idx="134">
                  <c:v>1345.0</c:v>
                </c:pt>
                <c:pt idx="135">
                  <c:v>1355.0</c:v>
                </c:pt>
                <c:pt idx="136">
                  <c:v>1365.0</c:v>
                </c:pt>
                <c:pt idx="137">
                  <c:v>1375.0</c:v>
                </c:pt>
                <c:pt idx="138">
                  <c:v>1385.0</c:v>
                </c:pt>
                <c:pt idx="139">
                  <c:v>1395.0</c:v>
                </c:pt>
                <c:pt idx="140">
                  <c:v>1405.0</c:v>
                </c:pt>
                <c:pt idx="141">
                  <c:v>1415.0</c:v>
                </c:pt>
                <c:pt idx="142">
                  <c:v>1425.0</c:v>
                </c:pt>
                <c:pt idx="143">
                  <c:v>1435.0</c:v>
                </c:pt>
                <c:pt idx="144">
                  <c:v>1445.0</c:v>
                </c:pt>
                <c:pt idx="145">
                  <c:v>1455.0</c:v>
                </c:pt>
                <c:pt idx="146">
                  <c:v>1465.0</c:v>
                </c:pt>
                <c:pt idx="147">
                  <c:v>1475.0</c:v>
                </c:pt>
                <c:pt idx="148">
                  <c:v>1485.0</c:v>
                </c:pt>
                <c:pt idx="149">
                  <c:v>1495.0</c:v>
                </c:pt>
                <c:pt idx="150">
                  <c:v>1505.0</c:v>
                </c:pt>
                <c:pt idx="151">
                  <c:v>1515.0</c:v>
                </c:pt>
                <c:pt idx="152">
                  <c:v>1525.0</c:v>
                </c:pt>
                <c:pt idx="153">
                  <c:v>1535.0</c:v>
                </c:pt>
                <c:pt idx="154">
                  <c:v>1545.0</c:v>
                </c:pt>
                <c:pt idx="155">
                  <c:v>1555.0</c:v>
                </c:pt>
                <c:pt idx="156">
                  <c:v>1565.0</c:v>
                </c:pt>
                <c:pt idx="157">
                  <c:v>1575.0</c:v>
                </c:pt>
                <c:pt idx="158">
                  <c:v>1585.0</c:v>
                </c:pt>
                <c:pt idx="159">
                  <c:v>1595.0</c:v>
                </c:pt>
                <c:pt idx="160">
                  <c:v>1605.0</c:v>
                </c:pt>
                <c:pt idx="161">
                  <c:v>1615.0</c:v>
                </c:pt>
                <c:pt idx="162">
                  <c:v>1625.0</c:v>
                </c:pt>
                <c:pt idx="163">
                  <c:v>1635.0</c:v>
                </c:pt>
                <c:pt idx="164">
                  <c:v>1645.0</c:v>
                </c:pt>
                <c:pt idx="165">
                  <c:v>1655.0</c:v>
                </c:pt>
                <c:pt idx="166">
                  <c:v>1665.0</c:v>
                </c:pt>
                <c:pt idx="167">
                  <c:v>1675.0</c:v>
                </c:pt>
                <c:pt idx="168">
                  <c:v>1685.0</c:v>
                </c:pt>
                <c:pt idx="169">
                  <c:v>1695.0</c:v>
                </c:pt>
                <c:pt idx="170">
                  <c:v>1705.0</c:v>
                </c:pt>
                <c:pt idx="171">
                  <c:v>1715.0</c:v>
                </c:pt>
                <c:pt idx="172">
                  <c:v>1725.0</c:v>
                </c:pt>
                <c:pt idx="173">
                  <c:v>1735.0</c:v>
                </c:pt>
                <c:pt idx="174">
                  <c:v>1745.0</c:v>
                </c:pt>
                <c:pt idx="175">
                  <c:v>1755.0</c:v>
                </c:pt>
                <c:pt idx="176">
                  <c:v>1765.0</c:v>
                </c:pt>
                <c:pt idx="177">
                  <c:v>1775.0</c:v>
                </c:pt>
                <c:pt idx="178">
                  <c:v>1785.0</c:v>
                </c:pt>
                <c:pt idx="179">
                  <c:v>1795.0</c:v>
                </c:pt>
                <c:pt idx="180">
                  <c:v>1805.0</c:v>
                </c:pt>
                <c:pt idx="181">
                  <c:v>1815.0</c:v>
                </c:pt>
                <c:pt idx="182">
                  <c:v>1825.0</c:v>
                </c:pt>
                <c:pt idx="183">
                  <c:v>1835.0</c:v>
                </c:pt>
                <c:pt idx="184">
                  <c:v>1845.0</c:v>
                </c:pt>
                <c:pt idx="185">
                  <c:v>1855.0</c:v>
                </c:pt>
                <c:pt idx="186">
                  <c:v>1865.0</c:v>
                </c:pt>
                <c:pt idx="187">
                  <c:v>1875.0</c:v>
                </c:pt>
                <c:pt idx="188">
                  <c:v>1885.0</c:v>
                </c:pt>
                <c:pt idx="189">
                  <c:v>1895.0</c:v>
                </c:pt>
                <c:pt idx="190">
                  <c:v>1905.0</c:v>
                </c:pt>
                <c:pt idx="191">
                  <c:v>1915.0</c:v>
                </c:pt>
                <c:pt idx="192">
                  <c:v>1925.0</c:v>
                </c:pt>
                <c:pt idx="193">
                  <c:v>1935.0</c:v>
                </c:pt>
                <c:pt idx="194">
                  <c:v>1945.0</c:v>
                </c:pt>
                <c:pt idx="195">
                  <c:v>1955.0</c:v>
                </c:pt>
                <c:pt idx="196">
                  <c:v>1965.0</c:v>
                </c:pt>
                <c:pt idx="197">
                  <c:v>1975.0</c:v>
                </c:pt>
                <c:pt idx="198">
                  <c:v>1985.0</c:v>
                </c:pt>
                <c:pt idx="199">
                  <c:v>1995.0</c:v>
                </c:pt>
                <c:pt idx="200">
                  <c:v>2005.0</c:v>
                </c:pt>
                <c:pt idx="201">
                  <c:v>2015.0</c:v>
                </c:pt>
                <c:pt idx="202">
                  <c:v>2025.0</c:v>
                </c:pt>
                <c:pt idx="203">
                  <c:v>2035.0</c:v>
                </c:pt>
                <c:pt idx="204">
                  <c:v>2045.0</c:v>
                </c:pt>
                <c:pt idx="205">
                  <c:v>2055.0</c:v>
                </c:pt>
                <c:pt idx="206">
                  <c:v>2065.0</c:v>
                </c:pt>
                <c:pt idx="207">
                  <c:v>2075.0</c:v>
                </c:pt>
                <c:pt idx="208">
                  <c:v>2085.0</c:v>
                </c:pt>
                <c:pt idx="209">
                  <c:v>2095.0</c:v>
                </c:pt>
                <c:pt idx="210">
                  <c:v>2105.0</c:v>
                </c:pt>
                <c:pt idx="211">
                  <c:v>2115.0</c:v>
                </c:pt>
                <c:pt idx="212">
                  <c:v>2125.0</c:v>
                </c:pt>
                <c:pt idx="213">
                  <c:v>2135.0</c:v>
                </c:pt>
                <c:pt idx="214">
                  <c:v>2145.0</c:v>
                </c:pt>
                <c:pt idx="215">
                  <c:v>2155.0</c:v>
                </c:pt>
                <c:pt idx="216">
                  <c:v>2165.0</c:v>
                </c:pt>
                <c:pt idx="217">
                  <c:v>2175.0</c:v>
                </c:pt>
                <c:pt idx="218">
                  <c:v>2185.0</c:v>
                </c:pt>
                <c:pt idx="219">
                  <c:v>2195.0</c:v>
                </c:pt>
                <c:pt idx="220">
                  <c:v>2205.0</c:v>
                </c:pt>
                <c:pt idx="221">
                  <c:v>2215.0</c:v>
                </c:pt>
                <c:pt idx="222">
                  <c:v>2225.0</c:v>
                </c:pt>
                <c:pt idx="223">
                  <c:v>2235.0</c:v>
                </c:pt>
                <c:pt idx="224">
                  <c:v>2245.0</c:v>
                </c:pt>
                <c:pt idx="225">
                  <c:v>2255.0</c:v>
                </c:pt>
                <c:pt idx="226">
                  <c:v>2265.0</c:v>
                </c:pt>
                <c:pt idx="227">
                  <c:v>2275.0</c:v>
                </c:pt>
                <c:pt idx="228">
                  <c:v>2285.0</c:v>
                </c:pt>
                <c:pt idx="229">
                  <c:v>2295.0</c:v>
                </c:pt>
                <c:pt idx="230">
                  <c:v>2305.0</c:v>
                </c:pt>
                <c:pt idx="231">
                  <c:v>2315.0</c:v>
                </c:pt>
                <c:pt idx="232">
                  <c:v>2325.0</c:v>
                </c:pt>
                <c:pt idx="233">
                  <c:v>2335.0</c:v>
                </c:pt>
                <c:pt idx="234">
                  <c:v>2345.0</c:v>
                </c:pt>
                <c:pt idx="235">
                  <c:v>2355.0</c:v>
                </c:pt>
                <c:pt idx="236">
                  <c:v>2365.0</c:v>
                </c:pt>
                <c:pt idx="237">
                  <c:v>2375.0</c:v>
                </c:pt>
                <c:pt idx="238">
                  <c:v>2385.0</c:v>
                </c:pt>
                <c:pt idx="239">
                  <c:v>2395.0</c:v>
                </c:pt>
                <c:pt idx="240">
                  <c:v>2405.0</c:v>
                </c:pt>
                <c:pt idx="241">
                  <c:v>2415.0</c:v>
                </c:pt>
                <c:pt idx="242">
                  <c:v>2425.0</c:v>
                </c:pt>
                <c:pt idx="243">
                  <c:v>2435.0</c:v>
                </c:pt>
                <c:pt idx="244">
                  <c:v>2445.0</c:v>
                </c:pt>
                <c:pt idx="245">
                  <c:v>2455.0</c:v>
                </c:pt>
                <c:pt idx="246">
                  <c:v>2465.0</c:v>
                </c:pt>
                <c:pt idx="247">
                  <c:v>2475.0</c:v>
                </c:pt>
                <c:pt idx="248">
                  <c:v>2485.0</c:v>
                </c:pt>
                <c:pt idx="249">
                  <c:v>2495.0</c:v>
                </c:pt>
                <c:pt idx="250">
                  <c:v>2505.0</c:v>
                </c:pt>
                <c:pt idx="251">
                  <c:v>2515.0</c:v>
                </c:pt>
                <c:pt idx="252">
                  <c:v>2525.0</c:v>
                </c:pt>
                <c:pt idx="253">
                  <c:v>2535.0</c:v>
                </c:pt>
                <c:pt idx="254">
                  <c:v>2545.0</c:v>
                </c:pt>
                <c:pt idx="255">
                  <c:v>2555.0</c:v>
                </c:pt>
                <c:pt idx="256">
                  <c:v>2565.0</c:v>
                </c:pt>
                <c:pt idx="257">
                  <c:v>2575.0</c:v>
                </c:pt>
                <c:pt idx="258">
                  <c:v>2585.0</c:v>
                </c:pt>
                <c:pt idx="259">
                  <c:v>2595.0</c:v>
                </c:pt>
                <c:pt idx="260">
                  <c:v>2605.0</c:v>
                </c:pt>
                <c:pt idx="261">
                  <c:v>2615.0</c:v>
                </c:pt>
                <c:pt idx="262">
                  <c:v>2625.0</c:v>
                </c:pt>
                <c:pt idx="263">
                  <c:v>2635.0</c:v>
                </c:pt>
                <c:pt idx="264">
                  <c:v>2645.0</c:v>
                </c:pt>
                <c:pt idx="265">
                  <c:v>2655.0</c:v>
                </c:pt>
                <c:pt idx="266">
                  <c:v>2665.0</c:v>
                </c:pt>
                <c:pt idx="267">
                  <c:v>2675.0</c:v>
                </c:pt>
                <c:pt idx="268">
                  <c:v>2685.0</c:v>
                </c:pt>
                <c:pt idx="269">
                  <c:v>2695.0</c:v>
                </c:pt>
                <c:pt idx="270">
                  <c:v>2705.0</c:v>
                </c:pt>
                <c:pt idx="271">
                  <c:v>2715.0</c:v>
                </c:pt>
                <c:pt idx="272">
                  <c:v>2725.0</c:v>
                </c:pt>
                <c:pt idx="273">
                  <c:v>2735.0</c:v>
                </c:pt>
                <c:pt idx="274">
                  <c:v>2745.0</c:v>
                </c:pt>
                <c:pt idx="275">
                  <c:v>2755.0</c:v>
                </c:pt>
                <c:pt idx="276">
                  <c:v>2765.0</c:v>
                </c:pt>
                <c:pt idx="277">
                  <c:v>2775.0</c:v>
                </c:pt>
                <c:pt idx="278">
                  <c:v>2785.0</c:v>
                </c:pt>
                <c:pt idx="279">
                  <c:v>2795.0</c:v>
                </c:pt>
                <c:pt idx="280">
                  <c:v>2805.0</c:v>
                </c:pt>
                <c:pt idx="281">
                  <c:v>2815.0</c:v>
                </c:pt>
                <c:pt idx="282">
                  <c:v>2825.0</c:v>
                </c:pt>
                <c:pt idx="283">
                  <c:v>2835.0</c:v>
                </c:pt>
                <c:pt idx="284">
                  <c:v>2845.0</c:v>
                </c:pt>
                <c:pt idx="285">
                  <c:v>2855.0</c:v>
                </c:pt>
                <c:pt idx="286">
                  <c:v>2865.0</c:v>
                </c:pt>
                <c:pt idx="287">
                  <c:v>2875.0</c:v>
                </c:pt>
                <c:pt idx="288">
                  <c:v>2885.0</c:v>
                </c:pt>
                <c:pt idx="289">
                  <c:v>2895.0</c:v>
                </c:pt>
                <c:pt idx="290">
                  <c:v>2905.0</c:v>
                </c:pt>
                <c:pt idx="291">
                  <c:v>2915.0</c:v>
                </c:pt>
                <c:pt idx="292">
                  <c:v>2925.0</c:v>
                </c:pt>
                <c:pt idx="293">
                  <c:v>2935.0</c:v>
                </c:pt>
                <c:pt idx="294">
                  <c:v>2945.0</c:v>
                </c:pt>
                <c:pt idx="295">
                  <c:v>2955.0</c:v>
                </c:pt>
                <c:pt idx="296">
                  <c:v>2965.0</c:v>
                </c:pt>
                <c:pt idx="297">
                  <c:v>2975.0</c:v>
                </c:pt>
                <c:pt idx="298">
                  <c:v>2985.0</c:v>
                </c:pt>
                <c:pt idx="299">
                  <c:v>2995.0</c:v>
                </c:pt>
                <c:pt idx="300">
                  <c:v>3005.0</c:v>
                </c:pt>
                <c:pt idx="301">
                  <c:v>3015.0</c:v>
                </c:pt>
                <c:pt idx="302">
                  <c:v>3025.0</c:v>
                </c:pt>
                <c:pt idx="303">
                  <c:v>3035.0</c:v>
                </c:pt>
                <c:pt idx="304">
                  <c:v>3045.0</c:v>
                </c:pt>
                <c:pt idx="305">
                  <c:v>3055.0</c:v>
                </c:pt>
                <c:pt idx="306">
                  <c:v>3065.0</c:v>
                </c:pt>
                <c:pt idx="307">
                  <c:v>3075.0</c:v>
                </c:pt>
                <c:pt idx="308">
                  <c:v>3085.0</c:v>
                </c:pt>
                <c:pt idx="309">
                  <c:v>3095.0</c:v>
                </c:pt>
                <c:pt idx="310">
                  <c:v>3105.0</c:v>
                </c:pt>
                <c:pt idx="311">
                  <c:v>3115.0</c:v>
                </c:pt>
                <c:pt idx="312">
                  <c:v>3125.0</c:v>
                </c:pt>
                <c:pt idx="313">
                  <c:v>3135.0</c:v>
                </c:pt>
                <c:pt idx="314">
                  <c:v>3145.0</c:v>
                </c:pt>
                <c:pt idx="315">
                  <c:v>3155.0</c:v>
                </c:pt>
                <c:pt idx="316">
                  <c:v>3165.0</c:v>
                </c:pt>
                <c:pt idx="317">
                  <c:v>3175.0</c:v>
                </c:pt>
                <c:pt idx="318">
                  <c:v>3185.0</c:v>
                </c:pt>
                <c:pt idx="319">
                  <c:v>3195.0</c:v>
                </c:pt>
                <c:pt idx="320">
                  <c:v>3205.0</c:v>
                </c:pt>
                <c:pt idx="321">
                  <c:v>3215.0</c:v>
                </c:pt>
                <c:pt idx="322">
                  <c:v>3225.0</c:v>
                </c:pt>
                <c:pt idx="323">
                  <c:v>3235.0</c:v>
                </c:pt>
                <c:pt idx="324">
                  <c:v>3245.0</c:v>
                </c:pt>
                <c:pt idx="325">
                  <c:v>3255.0</c:v>
                </c:pt>
                <c:pt idx="326">
                  <c:v>3265.0</c:v>
                </c:pt>
                <c:pt idx="327">
                  <c:v>3275.0</c:v>
                </c:pt>
                <c:pt idx="328">
                  <c:v>3285.0</c:v>
                </c:pt>
                <c:pt idx="329">
                  <c:v>3295.0</c:v>
                </c:pt>
                <c:pt idx="330">
                  <c:v>3305.0</c:v>
                </c:pt>
                <c:pt idx="331">
                  <c:v>3315.0</c:v>
                </c:pt>
                <c:pt idx="332">
                  <c:v>3325.0</c:v>
                </c:pt>
                <c:pt idx="333">
                  <c:v>3335.0</c:v>
                </c:pt>
                <c:pt idx="334">
                  <c:v>3345.0</c:v>
                </c:pt>
                <c:pt idx="335">
                  <c:v>3355.0</c:v>
                </c:pt>
                <c:pt idx="336">
                  <c:v>3365.0</c:v>
                </c:pt>
                <c:pt idx="337">
                  <c:v>3375.0</c:v>
                </c:pt>
                <c:pt idx="338">
                  <c:v>3385.0</c:v>
                </c:pt>
                <c:pt idx="339">
                  <c:v>3395.0</c:v>
                </c:pt>
                <c:pt idx="340">
                  <c:v>3405.0</c:v>
                </c:pt>
                <c:pt idx="341">
                  <c:v>3415.0</c:v>
                </c:pt>
                <c:pt idx="342">
                  <c:v>3425.0</c:v>
                </c:pt>
                <c:pt idx="343">
                  <c:v>3435.0</c:v>
                </c:pt>
                <c:pt idx="344">
                  <c:v>3445.0</c:v>
                </c:pt>
                <c:pt idx="345">
                  <c:v>3455.0</c:v>
                </c:pt>
                <c:pt idx="346">
                  <c:v>3465.0</c:v>
                </c:pt>
                <c:pt idx="347">
                  <c:v>3475.0</c:v>
                </c:pt>
                <c:pt idx="348">
                  <c:v>3485.0</c:v>
                </c:pt>
                <c:pt idx="349">
                  <c:v>3495.0</c:v>
                </c:pt>
                <c:pt idx="350">
                  <c:v>3505.0</c:v>
                </c:pt>
                <c:pt idx="351">
                  <c:v>3515.0</c:v>
                </c:pt>
                <c:pt idx="352">
                  <c:v>3525.0</c:v>
                </c:pt>
                <c:pt idx="353">
                  <c:v>3535.0</c:v>
                </c:pt>
                <c:pt idx="354">
                  <c:v>3545.0</c:v>
                </c:pt>
                <c:pt idx="355">
                  <c:v>3555.0</c:v>
                </c:pt>
                <c:pt idx="356">
                  <c:v>3565.0</c:v>
                </c:pt>
                <c:pt idx="357">
                  <c:v>3575.0</c:v>
                </c:pt>
                <c:pt idx="358">
                  <c:v>3585.0</c:v>
                </c:pt>
                <c:pt idx="359">
                  <c:v>3595.0</c:v>
                </c:pt>
                <c:pt idx="360">
                  <c:v>3605.0</c:v>
                </c:pt>
                <c:pt idx="361">
                  <c:v>3615.0</c:v>
                </c:pt>
                <c:pt idx="362">
                  <c:v>3625.0</c:v>
                </c:pt>
                <c:pt idx="363">
                  <c:v>3635.0</c:v>
                </c:pt>
                <c:pt idx="364">
                  <c:v>3645.0</c:v>
                </c:pt>
                <c:pt idx="365">
                  <c:v>3655.0</c:v>
                </c:pt>
                <c:pt idx="366">
                  <c:v>3665.0</c:v>
                </c:pt>
                <c:pt idx="367">
                  <c:v>3675.0</c:v>
                </c:pt>
                <c:pt idx="368">
                  <c:v>3685.0</c:v>
                </c:pt>
                <c:pt idx="369">
                  <c:v>3695.0</c:v>
                </c:pt>
                <c:pt idx="370">
                  <c:v>3705.0</c:v>
                </c:pt>
                <c:pt idx="371">
                  <c:v>3715.0</c:v>
                </c:pt>
                <c:pt idx="372">
                  <c:v>3725.0</c:v>
                </c:pt>
                <c:pt idx="373">
                  <c:v>3735.0</c:v>
                </c:pt>
                <c:pt idx="374">
                  <c:v>3745.0</c:v>
                </c:pt>
                <c:pt idx="375">
                  <c:v>3755.0</c:v>
                </c:pt>
                <c:pt idx="376">
                  <c:v>3765.0</c:v>
                </c:pt>
                <c:pt idx="377">
                  <c:v>3775.0</c:v>
                </c:pt>
                <c:pt idx="378">
                  <c:v>3785.0</c:v>
                </c:pt>
                <c:pt idx="379">
                  <c:v>3795.0</c:v>
                </c:pt>
                <c:pt idx="380">
                  <c:v>3805.0</c:v>
                </c:pt>
                <c:pt idx="381">
                  <c:v>3815.0</c:v>
                </c:pt>
                <c:pt idx="382">
                  <c:v>3825.0</c:v>
                </c:pt>
              </c:numCache>
            </c:numRef>
          </c:xVal>
          <c:yVal>
            <c:numRef>
              <c:f>Chad!$D$6:$D$388</c:f>
              <c:numCache>
                <c:formatCode>0.00E+00</c:formatCode>
                <c:ptCount val="383"/>
                <c:pt idx="0">
                  <c:v>2.188222816762041</c:v>
                </c:pt>
                <c:pt idx="1">
                  <c:v>4.48866218822983</c:v>
                </c:pt>
                <c:pt idx="2">
                  <c:v>7.275373296755844</c:v>
                </c:pt>
                <c:pt idx="3">
                  <c:v>13.57820311939522</c:v>
                </c:pt>
                <c:pt idx="4">
                  <c:v>19.39476120497638</c:v>
                </c:pt>
                <c:pt idx="5">
                  <c:v>26.4457013923207</c:v>
                </c:pt>
                <c:pt idx="6">
                  <c:v>34.43177953554626</c:v>
                </c:pt>
                <c:pt idx="7">
                  <c:v>42.81061562024197</c:v>
                </c:pt>
                <c:pt idx="8">
                  <c:v>51.00242411376139</c:v>
                </c:pt>
                <c:pt idx="9">
                  <c:v>61.56948301521909</c:v>
                </c:pt>
                <c:pt idx="10">
                  <c:v>70.32237428226728</c:v>
                </c:pt>
                <c:pt idx="11">
                  <c:v>78.75731864431587</c:v>
                </c:pt>
                <c:pt idx="12">
                  <c:v>87.26707404283488</c:v>
                </c:pt>
                <c:pt idx="13">
                  <c:v>99.25554263723204</c:v>
                </c:pt>
                <c:pt idx="14">
                  <c:v>110.0283318889836</c:v>
                </c:pt>
                <c:pt idx="15">
                  <c:v>120.4270659583827</c:v>
                </c:pt>
                <c:pt idx="16">
                  <c:v>130.9380165824875</c:v>
                </c:pt>
                <c:pt idx="17">
                  <c:v>140.1958823457116</c:v>
                </c:pt>
                <c:pt idx="18">
                  <c:v>147.6582832336437</c:v>
                </c:pt>
                <c:pt idx="19">
                  <c:v>158.842533185983</c:v>
                </c:pt>
                <c:pt idx="20">
                  <c:v>170.04548589744</c:v>
                </c:pt>
                <c:pt idx="21">
                  <c:v>175.170041895669</c:v>
                </c:pt>
                <c:pt idx="22">
                  <c:v>186.6161304756551</c:v>
                </c:pt>
                <c:pt idx="23">
                  <c:v>193.5548541082937</c:v>
                </c:pt>
                <c:pt idx="24">
                  <c:v>203.149369535635</c:v>
                </c:pt>
                <c:pt idx="25">
                  <c:v>209.0781441759218</c:v>
                </c:pt>
                <c:pt idx="26">
                  <c:v>214.2775112106214</c:v>
                </c:pt>
                <c:pt idx="27">
                  <c:v>216.2787064362071</c:v>
                </c:pt>
                <c:pt idx="28">
                  <c:v>228.3419860670748</c:v>
                </c:pt>
                <c:pt idx="29">
                  <c:v>232.7184317005989</c:v>
                </c:pt>
                <c:pt idx="30">
                  <c:v>233.4478393061862</c:v>
                </c:pt>
                <c:pt idx="31">
                  <c:v>232.9802703282456</c:v>
                </c:pt>
                <c:pt idx="32">
                  <c:v>247.8302610676393</c:v>
                </c:pt>
                <c:pt idx="33">
                  <c:v>242.8553271423513</c:v>
                </c:pt>
                <c:pt idx="34">
                  <c:v>246.5210679294056</c:v>
                </c:pt>
                <c:pt idx="35">
                  <c:v>246.1844182652884</c:v>
                </c:pt>
                <c:pt idx="36">
                  <c:v>248.391343841168</c:v>
                </c:pt>
                <c:pt idx="37">
                  <c:v>245.8664713602888</c:v>
                </c:pt>
                <c:pt idx="38">
                  <c:v>249.4761038699903</c:v>
                </c:pt>
                <c:pt idx="39">
                  <c:v>247.1943672576401</c:v>
                </c:pt>
                <c:pt idx="40">
                  <c:v>246.0722017105826</c:v>
                </c:pt>
                <c:pt idx="41">
                  <c:v>242.369055405293</c:v>
                </c:pt>
                <c:pt idx="42">
                  <c:v>246.8764203526404</c:v>
                </c:pt>
                <c:pt idx="43">
                  <c:v>245.6981465282301</c:v>
                </c:pt>
                <c:pt idx="44">
                  <c:v>243.2480850838214</c:v>
                </c:pt>
                <c:pt idx="45">
                  <c:v>238.4601787497095</c:v>
                </c:pt>
                <c:pt idx="46">
                  <c:v>233.2795144741273</c:v>
                </c:pt>
                <c:pt idx="47">
                  <c:v>235.598656604713</c:v>
                </c:pt>
                <c:pt idx="48">
                  <c:v>231.7645909856001</c:v>
                </c:pt>
                <c:pt idx="49">
                  <c:v>224.2460818203151</c:v>
                </c:pt>
                <c:pt idx="50">
                  <c:v>226.696143264724</c:v>
                </c:pt>
                <c:pt idx="51">
                  <c:v>220.6364493106136</c:v>
                </c:pt>
                <c:pt idx="52">
                  <c:v>218.7661733988512</c:v>
                </c:pt>
                <c:pt idx="53">
                  <c:v>212.8186959994466</c:v>
                </c:pt>
                <c:pt idx="54">
                  <c:v>213.3610760138578</c:v>
                </c:pt>
                <c:pt idx="55">
                  <c:v>209.414793840039</c:v>
                </c:pt>
                <c:pt idx="56">
                  <c:v>203.1306667765173</c:v>
                </c:pt>
                <c:pt idx="57">
                  <c:v>198.567193551817</c:v>
                </c:pt>
                <c:pt idx="58">
                  <c:v>193.4239347944703</c:v>
                </c:pt>
                <c:pt idx="59">
                  <c:v>195.873996238879</c:v>
                </c:pt>
                <c:pt idx="60">
                  <c:v>191.1796037003551</c:v>
                </c:pt>
                <c:pt idx="61">
                  <c:v>183.3805531483061</c:v>
                </c:pt>
                <c:pt idx="62">
                  <c:v>180.444219966839</c:v>
                </c:pt>
                <c:pt idx="63">
                  <c:v>173.9917680712587</c:v>
                </c:pt>
                <c:pt idx="64">
                  <c:v>173.2249549474361</c:v>
                </c:pt>
                <c:pt idx="65">
                  <c:v>169.2786727736173</c:v>
                </c:pt>
                <c:pt idx="66">
                  <c:v>164.6964967897994</c:v>
                </c:pt>
                <c:pt idx="67">
                  <c:v>162.2464353453906</c:v>
                </c:pt>
                <c:pt idx="68">
                  <c:v>158.3001531715719</c:v>
                </c:pt>
                <c:pt idx="69">
                  <c:v>159.3101021639236</c:v>
                </c:pt>
                <c:pt idx="70">
                  <c:v>150.7442384880517</c:v>
                </c:pt>
                <c:pt idx="71">
                  <c:v>148.6682322259954</c:v>
                </c:pt>
                <c:pt idx="72">
                  <c:v>144.5723279792357</c:v>
                </c:pt>
                <c:pt idx="73">
                  <c:v>141.5424810021806</c:v>
                </c:pt>
                <c:pt idx="74">
                  <c:v>138.3069036748315</c:v>
                </c:pt>
                <c:pt idx="75">
                  <c:v>137.8206319377733</c:v>
                </c:pt>
                <c:pt idx="76">
                  <c:v>131.817046261016</c:v>
                </c:pt>
                <c:pt idx="77">
                  <c:v>131.5552076333692</c:v>
                </c:pt>
                <c:pt idx="78">
                  <c:v>128.9929296342547</c:v>
                </c:pt>
                <c:pt idx="79">
                  <c:v>124.1676177819076</c:v>
                </c:pt>
                <c:pt idx="80">
                  <c:v>122.4095584248509</c:v>
                </c:pt>
                <c:pt idx="81">
                  <c:v>117.7151658863272</c:v>
                </c:pt>
                <c:pt idx="82">
                  <c:v>117.3224079448571</c:v>
                </c:pt>
                <c:pt idx="83">
                  <c:v>114.6105078728016</c:v>
                </c:pt>
                <c:pt idx="84">
                  <c:v>111.4497415819231</c:v>
                </c:pt>
                <c:pt idx="85">
                  <c:v>108.9809773783967</c:v>
                </c:pt>
                <c:pt idx="86">
                  <c:v>106.474807656635</c:v>
                </c:pt>
                <c:pt idx="87">
                  <c:v>100.6769523301715</c:v>
                </c:pt>
                <c:pt idx="88">
                  <c:v>101.4250626948765</c:v>
                </c:pt>
                <c:pt idx="89">
                  <c:v>100.3215999069366</c:v>
                </c:pt>
                <c:pt idx="90">
                  <c:v>96.07607358723591</c:v>
                </c:pt>
                <c:pt idx="91">
                  <c:v>93.51379558812138</c:v>
                </c:pt>
                <c:pt idx="92">
                  <c:v>93.15844316488646</c:v>
                </c:pt>
                <c:pt idx="93">
                  <c:v>91.77443899018229</c:v>
                </c:pt>
                <c:pt idx="94">
                  <c:v>88.0525899257751</c:v>
                </c:pt>
                <c:pt idx="95">
                  <c:v>86.14490849577742</c:v>
                </c:pt>
                <c:pt idx="96">
                  <c:v>87.45410163401112</c:v>
                </c:pt>
                <c:pt idx="97">
                  <c:v>84.70479604372035</c:v>
                </c:pt>
                <c:pt idx="98">
                  <c:v>80.83332490637212</c:v>
                </c:pt>
                <c:pt idx="99">
                  <c:v>78.10272207519894</c:v>
                </c:pt>
                <c:pt idx="100">
                  <c:v>78.19623587078711</c:v>
                </c:pt>
                <c:pt idx="101">
                  <c:v>76.28855444078943</c:v>
                </c:pt>
                <c:pt idx="102">
                  <c:v>75.80228270373114</c:v>
                </c:pt>
                <c:pt idx="103">
                  <c:v>71.72508121608898</c:v>
                </c:pt>
                <c:pt idx="104">
                  <c:v>71.78118949344198</c:v>
                </c:pt>
                <c:pt idx="105">
                  <c:v>69.81739978609143</c:v>
                </c:pt>
                <c:pt idx="106">
                  <c:v>69.12539769873926</c:v>
                </c:pt>
                <c:pt idx="107">
                  <c:v>67.55436593285884</c:v>
                </c:pt>
                <c:pt idx="108">
                  <c:v>64.15046377345122</c:v>
                </c:pt>
                <c:pt idx="109">
                  <c:v>64.4871134375685</c:v>
                </c:pt>
                <c:pt idx="110">
                  <c:v>63.38365064962865</c:v>
                </c:pt>
                <c:pt idx="111">
                  <c:v>58.70796087022259</c:v>
                </c:pt>
                <c:pt idx="112">
                  <c:v>58.95109673875172</c:v>
                </c:pt>
                <c:pt idx="113">
                  <c:v>58.9323939796341</c:v>
                </c:pt>
                <c:pt idx="114">
                  <c:v>56.74417116287206</c:v>
                </c:pt>
                <c:pt idx="115">
                  <c:v>55.54719457934407</c:v>
                </c:pt>
                <c:pt idx="116">
                  <c:v>54.49984006875714</c:v>
                </c:pt>
                <c:pt idx="117">
                  <c:v>52.89140278464144</c:v>
                </c:pt>
                <c:pt idx="118">
                  <c:v>53.65821590846405</c:v>
                </c:pt>
                <c:pt idx="119">
                  <c:v>50.87150479993804</c:v>
                </c:pt>
                <c:pt idx="120">
                  <c:v>47.65463023170662</c:v>
                </c:pt>
                <c:pt idx="121">
                  <c:v>48.38403783729398</c:v>
                </c:pt>
                <c:pt idx="122">
                  <c:v>48.25311852347063</c:v>
                </c:pt>
                <c:pt idx="123">
                  <c:v>46.70078951670782</c:v>
                </c:pt>
                <c:pt idx="124">
                  <c:v>45.61602948788558</c:v>
                </c:pt>
                <c:pt idx="125">
                  <c:v>44.73699980935727</c:v>
                </c:pt>
                <c:pt idx="126">
                  <c:v>44.66218877288677</c:v>
                </c:pt>
                <c:pt idx="127">
                  <c:v>43.12856252524158</c:v>
                </c:pt>
                <c:pt idx="128">
                  <c:v>40.51017624877418</c:v>
                </c:pt>
                <c:pt idx="129">
                  <c:v>39.3693079425991</c:v>
                </c:pt>
                <c:pt idx="130">
                  <c:v>38.58379205965888</c:v>
                </c:pt>
                <c:pt idx="131">
                  <c:v>39.21968586965809</c:v>
                </c:pt>
                <c:pt idx="132">
                  <c:v>36.35816372466159</c:v>
                </c:pt>
                <c:pt idx="133">
                  <c:v>36.95665201642557</c:v>
                </c:pt>
                <c:pt idx="134">
                  <c:v>36.35816372466159</c:v>
                </c:pt>
                <c:pt idx="135">
                  <c:v>34.86194299525165</c:v>
                </c:pt>
                <c:pt idx="136">
                  <c:v>33.87069676201753</c:v>
                </c:pt>
                <c:pt idx="137">
                  <c:v>33.30961398848883</c:v>
                </c:pt>
                <c:pt idx="138">
                  <c:v>32.91685604701873</c:v>
                </c:pt>
                <c:pt idx="139">
                  <c:v>31.49544635407925</c:v>
                </c:pt>
                <c:pt idx="140">
                  <c:v>30.52290287996279</c:v>
                </c:pt>
                <c:pt idx="141">
                  <c:v>31.14009393084442</c:v>
                </c:pt>
                <c:pt idx="142">
                  <c:v>30.03663114290459</c:v>
                </c:pt>
                <c:pt idx="143">
                  <c:v>28.83965455937664</c:v>
                </c:pt>
                <c:pt idx="144">
                  <c:v>28.95187111408238</c:v>
                </c:pt>
                <c:pt idx="145">
                  <c:v>28.27857178584791</c:v>
                </c:pt>
                <c:pt idx="146">
                  <c:v>27.82970556702492</c:v>
                </c:pt>
                <c:pt idx="147">
                  <c:v>26.1090517282035</c:v>
                </c:pt>
                <c:pt idx="148">
                  <c:v>24.81856134908742</c:v>
                </c:pt>
                <c:pt idx="149">
                  <c:v>25.45445515908664</c:v>
                </c:pt>
                <c:pt idx="150">
                  <c:v>24.08915374350007</c:v>
                </c:pt>
                <c:pt idx="151">
                  <c:v>23.32234061967748</c:v>
                </c:pt>
                <c:pt idx="152">
                  <c:v>23.64028752467708</c:v>
                </c:pt>
                <c:pt idx="153">
                  <c:v>23.28493510144223</c:v>
                </c:pt>
                <c:pt idx="154">
                  <c:v>22.21887783173764</c:v>
                </c:pt>
                <c:pt idx="155">
                  <c:v>22.4433109411491</c:v>
                </c:pt>
                <c:pt idx="156">
                  <c:v>21.65779505820891</c:v>
                </c:pt>
                <c:pt idx="157">
                  <c:v>21.30244263497402</c:v>
                </c:pt>
                <c:pt idx="158">
                  <c:v>20.14287156968135</c:v>
                </c:pt>
                <c:pt idx="159">
                  <c:v>20.61044054762192</c:v>
                </c:pt>
                <c:pt idx="160">
                  <c:v>18.81497567233002</c:v>
                </c:pt>
                <c:pt idx="161">
                  <c:v>19.3386529276235</c:v>
                </c:pt>
                <c:pt idx="162">
                  <c:v>18.21648738056605</c:v>
                </c:pt>
                <c:pt idx="163">
                  <c:v>16.49583354174461</c:v>
                </c:pt>
                <c:pt idx="164">
                  <c:v>16.60805009645036</c:v>
                </c:pt>
                <c:pt idx="165">
                  <c:v>16.58934733733271</c:v>
                </c:pt>
                <c:pt idx="166">
                  <c:v>16.34621146880362</c:v>
                </c:pt>
                <c:pt idx="167">
                  <c:v>16.43972526439174</c:v>
                </c:pt>
                <c:pt idx="168">
                  <c:v>15.31755971733428</c:v>
                </c:pt>
                <c:pt idx="169">
                  <c:v>14.5507465935117</c:v>
                </c:pt>
                <c:pt idx="170">
                  <c:v>14.02706933821821</c:v>
                </c:pt>
                <c:pt idx="171">
                  <c:v>14.4759355570412</c:v>
                </c:pt>
                <c:pt idx="172">
                  <c:v>14.27020520674733</c:v>
                </c:pt>
                <c:pt idx="173">
                  <c:v>12.58695688616114</c:v>
                </c:pt>
                <c:pt idx="174">
                  <c:v>12.43733481322015</c:v>
                </c:pt>
                <c:pt idx="175">
                  <c:v>13.82133898792434</c:v>
                </c:pt>
                <c:pt idx="176">
                  <c:v>12.88620103204313</c:v>
                </c:pt>
                <c:pt idx="177">
                  <c:v>12.26900998116153</c:v>
                </c:pt>
                <c:pt idx="178">
                  <c:v>11.53960237557418</c:v>
                </c:pt>
                <c:pt idx="179">
                  <c:v>11.03462787939832</c:v>
                </c:pt>
                <c:pt idx="180">
                  <c:v>10.88500580645733</c:v>
                </c:pt>
                <c:pt idx="181">
                  <c:v>11.20295271145694</c:v>
                </c:pt>
                <c:pt idx="182">
                  <c:v>10.4735451058696</c:v>
                </c:pt>
                <c:pt idx="183">
                  <c:v>10.79149201086921</c:v>
                </c:pt>
                <c:pt idx="184">
                  <c:v>10.13689544175236</c:v>
                </c:pt>
                <c:pt idx="185">
                  <c:v>9.46359611351789</c:v>
                </c:pt>
                <c:pt idx="186">
                  <c:v>9.96857060969374</c:v>
                </c:pt>
                <c:pt idx="187">
                  <c:v>9.594515427341255</c:v>
                </c:pt>
                <c:pt idx="188">
                  <c:v>9.38878507704739</c:v>
                </c:pt>
                <c:pt idx="189">
                  <c:v>9.239163004106393</c:v>
                </c:pt>
                <c:pt idx="190">
                  <c:v>8.584566434989548</c:v>
                </c:pt>
                <c:pt idx="191">
                  <c:v>8.13570021616656</c:v>
                </c:pt>
                <c:pt idx="192">
                  <c:v>7.817753311166945</c:v>
                </c:pt>
                <c:pt idx="193">
                  <c:v>7.967375384107942</c:v>
                </c:pt>
                <c:pt idx="194">
                  <c:v>7.443698128814466</c:v>
                </c:pt>
                <c:pt idx="195">
                  <c:v>7.87386158851982</c:v>
                </c:pt>
                <c:pt idx="196">
                  <c:v>7.350184333226337</c:v>
                </c:pt>
                <c:pt idx="197">
                  <c:v>7.555914683520205</c:v>
                </c:pt>
                <c:pt idx="198">
                  <c:v>6.994831909991477</c:v>
                </c:pt>
                <c:pt idx="199">
                  <c:v>6.07839671322789</c:v>
                </c:pt>
                <c:pt idx="200">
                  <c:v>6.770398800579988</c:v>
                </c:pt>
                <c:pt idx="201">
                  <c:v>6.04099119499264</c:v>
                </c:pt>
                <c:pt idx="202">
                  <c:v>5.835260844698774</c:v>
                </c:pt>
                <c:pt idx="203">
                  <c:v>5.629530494404908</c:v>
                </c:pt>
                <c:pt idx="204">
                  <c:v>5.94747739940452</c:v>
                </c:pt>
                <c:pt idx="205">
                  <c:v>5.348989107640544</c:v>
                </c:pt>
                <c:pt idx="206">
                  <c:v>5.274178071170047</c:v>
                </c:pt>
                <c:pt idx="207">
                  <c:v>5.629530494404908</c:v>
                </c:pt>
                <c:pt idx="208">
                  <c:v>5.105853239111426</c:v>
                </c:pt>
                <c:pt idx="209">
                  <c:v>5.218069793817178</c:v>
                </c:pt>
                <c:pt idx="210">
                  <c:v>4.563473224700326</c:v>
                </c:pt>
                <c:pt idx="211">
                  <c:v>4.713095297641318</c:v>
                </c:pt>
                <c:pt idx="212">
                  <c:v>4.376445633524081</c:v>
                </c:pt>
                <c:pt idx="213">
                  <c:v>4.002390451171595</c:v>
                </c:pt>
                <c:pt idx="214">
                  <c:v>3.834065619112977</c:v>
                </c:pt>
                <c:pt idx="215">
                  <c:v>4.021093210289219</c:v>
                </c:pt>
                <c:pt idx="216">
                  <c:v>4.133309764994967</c:v>
                </c:pt>
                <c:pt idx="217">
                  <c:v>4.226823560583086</c:v>
                </c:pt>
                <c:pt idx="218">
                  <c:v>3.609632509701486</c:v>
                </c:pt>
                <c:pt idx="219">
                  <c:v>3.310388363819497</c:v>
                </c:pt>
                <c:pt idx="220">
                  <c:v>3.497415954995739</c:v>
                </c:pt>
                <c:pt idx="221">
                  <c:v>3.385199400289994</c:v>
                </c:pt>
                <c:pt idx="222">
                  <c:v>2.824116626761266</c:v>
                </c:pt>
                <c:pt idx="223">
                  <c:v>3.067252495290382</c:v>
                </c:pt>
                <c:pt idx="224">
                  <c:v>3.216874568231376</c:v>
                </c:pt>
                <c:pt idx="225">
                  <c:v>3.179469049996127</c:v>
                </c:pt>
                <c:pt idx="226">
                  <c:v>2.562277999114526</c:v>
                </c:pt>
                <c:pt idx="227">
                  <c:v>3.347793882054746</c:v>
                </c:pt>
                <c:pt idx="228">
                  <c:v>3.048549736172757</c:v>
                </c:pt>
                <c:pt idx="229">
                  <c:v>2.543575239996902</c:v>
                </c:pt>
                <c:pt idx="230">
                  <c:v>2.543575239996902</c:v>
                </c:pt>
                <c:pt idx="231">
                  <c:v>2.300439371467786</c:v>
                </c:pt>
                <c:pt idx="232">
                  <c:v>2.58098075823215</c:v>
                </c:pt>
                <c:pt idx="233">
                  <c:v>2.431358685291156</c:v>
                </c:pt>
                <c:pt idx="234">
                  <c:v>2.356547648820659</c:v>
                </c:pt>
                <c:pt idx="235">
                  <c:v>2.450061444408778</c:v>
                </c:pt>
                <c:pt idx="236">
                  <c:v>1.926384189115301</c:v>
                </c:pt>
                <c:pt idx="237">
                  <c:v>1.720653838821433</c:v>
                </c:pt>
                <c:pt idx="238">
                  <c:v>1.888978670880052</c:v>
                </c:pt>
                <c:pt idx="239">
                  <c:v>1.758059357056682</c:v>
                </c:pt>
                <c:pt idx="240">
                  <c:v>1.571031765880439</c:v>
                </c:pt>
                <c:pt idx="241">
                  <c:v>1.758059357056682</c:v>
                </c:pt>
                <c:pt idx="242">
                  <c:v>1.645842802350936</c:v>
                </c:pt>
                <c:pt idx="243">
                  <c:v>1.627140043233312</c:v>
                </c:pt>
                <c:pt idx="244">
                  <c:v>1.552329006762815</c:v>
                </c:pt>
                <c:pt idx="245">
                  <c:v>1.365301415586572</c:v>
                </c:pt>
                <c:pt idx="246">
                  <c:v>1.440112452057069</c:v>
                </c:pt>
                <c:pt idx="247">
                  <c:v>1.589734524998064</c:v>
                </c:pt>
                <c:pt idx="248">
                  <c:v>1.440112452057069</c:v>
                </c:pt>
                <c:pt idx="249">
                  <c:v>1.17827382441033</c:v>
                </c:pt>
                <c:pt idx="250">
                  <c:v>1.140868306175081</c:v>
                </c:pt>
                <c:pt idx="251">
                  <c:v>1.346598656468948</c:v>
                </c:pt>
                <c:pt idx="252">
                  <c:v>1.009948992351711</c:v>
                </c:pt>
                <c:pt idx="253">
                  <c:v>1.17827382441033</c:v>
                </c:pt>
                <c:pt idx="254">
                  <c:v>1.159571065292705</c:v>
                </c:pt>
                <c:pt idx="255">
                  <c:v>0.991246233234087</c:v>
                </c:pt>
                <c:pt idx="256">
                  <c:v>1.103462787939832</c:v>
                </c:pt>
                <c:pt idx="257">
                  <c:v>0.766813123822595</c:v>
                </c:pt>
                <c:pt idx="258">
                  <c:v>0.860326919410717</c:v>
                </c:pt>
                <c:pt idx="259">
                  <c:v>1.009948992351711</c:v>
                </c:pt>
                <c:pt idx="260">
                  <c:v>0.766813123822595</c:v>
                </c:pt>
                <c:pt idx="261">
                  <c:v>0.879029678528341</c:v>
                </c:pt>
                <c:pt idx="262">
                  <c:v>0.91643519676359</c:v>
                </c:pt>
                <c:pt idx="263">
                  <c:v>0.841624160293092</c:v>
                </c:pt>
                <c:pt idx="264">
                  <c:v>0.804218642057844</c:v>
                </c:pt>
                <c:pt idx="265">
                  <c:v>0.710704846469722</c:v>
                </c:pt>
                <c:pt idx="266">
                  <c:v>0.935137955881214</c:v>
                </c:pt>
                <c:pt idx="267">
                  <c:v>0.822921401175468</c:v>
                </c:pt>
                <c:pt idx="268">
                  <c:v>0.822921401175468</c:v>
                </c:pt>
                <c:pt idx="269">
                  <c:v>0.617191050881601</c:v>
                </c:pt>
                <c:pt idx="270">
                  <c:v>0.52367725529348</c:v>
                </c:pt>
                <c:pt idx="271">
                  <c:v>0.52367725529348</c:v>
                </c:pt>
                <c:pt idx="272">
                  <c:v>0.542380014411104</c:v>
                </c:pt>
                <c:pt idx="273">
                  <c:v>0.766813123822595</c:v>
                </c:pt>
                <c:pt idx="274">
                  <c:v>0.504974496175855</c:v>
                </c:pt>
                <c:pt idx="275">
                  <c:v>0.448866218822983</c:v>
                </c:pt>
                <c:pt idx="276">
                  <c:v>0.617191050881601</c:v>
                </c:pt>
                <c:pt idx="277">
                  <c:v>0.561082773528728</c:v>
                </c:pt>
                <c:pt idx="278">
                  <c:v>0.374055182352485</c:v>
                </c:pt>
                <c:pt idx="279">
                  <c:v>0.448866218822983</c:v>
                </c:pt>
                <c:pt idx="280">
                  <c:v>0.504974496175855</c:v>
                </c:pt>
                <c:pt idx="281">
                  <c:v>0.430163459705358</c:v>
                </c:pt>
                <c:pt idx="282">
                  <c:v>0.467568977940607</c:v>
                </c:pt>
                <c:pt idx="283">
                  <c:v>0.430163459705358</c:v>
                </c:pt>
                <c:pt idx="284">
                  <c:v>0.411460700587734</c:v>
                </c:pt>
                <c:pt idx="285">
                  <c:v>0.504974496175855</c:v>
                </c:pt>
                <c:pt idx="286">
                  <c:v>0.448866218822983</c:v>
                </c:pt>
                <c:pt idx="287">
                  <c:v>0.39275794147011</c:v>
                </c:pt>
                <c:pt idx="288">
                  <c:v>0.280541386764364</c:v>
                </c:pt>
                <c:pt idx="289">
                  <c:v>0.411460700587734</c:v>
                </c:pt>
                <c:pt idx="290">
                  <c:v>0.205730350293867</c:v>
                </c:pt>
                <c:pt idx="291">
                  <c:v>0.355352423234861</c:v>
                </c:pt>
                <c:pt idx="292">
                  <c:v>0.374055182352485</c:v>
                </c:pt>
                <c:pt idx="293">
                  <c:v>0.317946904999613</c:v>
                </c:pt>
                <c:pt idx="294">
                  <c:v>0.205730350293867</c:v>
                </c:pt>
                <c:pt idx="295">
                  <c:v>0.299244145881988</c:v>
                </c:pt>
                <c:pt idx="296">
                  <c:v>0.224433109411491</c:v>
                </c:pt>
                <c:pt idx="297">
                  <c:v>0.112216554705746</c:v>
                </c:pt>
                <c:pt idx="298">
                  <c:v>0.26183862764674</c:v>
                </c:pt>
                <c:pt idx="299">
                  <c:v>0.224433109411491</c:v>
                </c:pt>
                <c:pt idx="300">
                  <c:v>0.336649664117237</c:v>
                </c:pt>
                <c:pt idx="301">
                  <c:v>0.26183862764674</c:v>
                </c:pt>
                <c:pt idx="302">
                  <c:v>0.280541386764364</c:v>
                </c:pt>
                <c:pt idx="303">
                  <c:v>0.299244145881988</c:v>
                </c:pt>
                <c:pt idx="304">
                  <c:v>0.26183862764674</c:v>
                </c:pt>
                <c:pt idx="305">
                  <c:v>0.26183862764674</c:v>
                </c:pt>
                <c:pt idx="306">
                  <c:v>0.317946904999613</c:v>
                </c:pt>
                <c:pt idx="307">
                  <c:v>0.243135868529116</c:v>
                </c:pt>
                <c:pt idx="308">
                  <c:v>0.112216554705746</c:v>
                </c:pt>
                <c:pt idx="309">
                  <c:v>0.224433109411491</c:v>
                </c:pt>
                <c:pt idx="310">
                  <c:v>0.26183862764674</c:v>
                </c:pt>
                <c:pt idx="311">
                  <c:v>0.224433109411491</c:v>
                </c:pt>
                <c:pt idx="312">
                  <c:v>0.280541386764364</c:v>
                </c:pt>
                <c:pt idx="313">
                  <c:v>0.13091931382337</c:v>
                </c:pt>
                <c:pt idx="314">
                  <c:v>0.168324832058618</c:v>
                </c:pt>
                <c:pt idx="315">
                  <c:v>0.0935137955881214</c:v>
                </c:pt>
                <c:pt idx="316">
                  <c:v>0.168324832058618</c:v>
                </c:pt>
                <c:pt idx="317">
                  <c:v>0.168324832058618</c:v>
                </c:pt>
                <c:pt idx="318">
                  <c:v>0.168324832058618</c:v>
                </c:pt>
                <c:pt idx="319">
                  <c:v>0.168324832058618</c:v>
                </c:pt>
                <c:pt idx="320">
                  <c:v>0.205730350293867</c:v>
                </c:pt>
                <c:pt idx="321">
                  <c:v>0.187027591176243</c:v>
                </c:pt>
                <c:pt idx="322">
                  <c:v>0.112216554705746</c:v>
                </c:pt>
                <c:pt idx="323">
                  <c:v>0.26183862764674</c:v>
                </c:pt>
                <c:pt idx="324">
                  <c:v>0.112216554705746</c:v>
                </c:pt>
                <c:pt idx="325">
                  <c:v>0.13091931382337</c:v>
                </c:pt>
                <c:pt idx="326">
                  <c:v>0.168324832058618</c:v>
                </c:pt>
                <c:pt idx="327">
                  <c:v>0.149622072940994</c:v>
                </c:pt>
                <c:pt idx="328">
                  <c:v>0.168324832058618</c:v>
                </c:pt>
                <c:pt idx="329">
                  <c:v>0.168324832058618</c:v>
                </c:pt>
                <c:pt idx="330">
                  <c:v>0.224433109411491</c:v>
                </c:pt>
                <c:pt idx="331">
                  <c:v>0.13091931382337</c:v>
                </c:pt>
                <c:pt idx="332">
                  <c:v>0.112216554705746</c:v>
                </c:pt>
                <c:pt idx="333">
                  <c:v>0.224433109411491</c:v>
                </c:pt>
                <c:pt idx="334">
                  <c:v>0.13091931382337</c:v>
                </c:pt>
                <c:pt idx="335">
                  <c:v>0.112216554705746</c:v>
                </c:pt>
                <c:pt idx="336">
                  <c:v>0.149622072940994</c:v>
                </c:pt>
                <c:pt idx="337">
                  <c:v>0.112216554705746</c:v>
                </c:pt>
                <c:pt idx="338">
                  <c:v>0.13091931382337</c:v>
                </c:pt>
                <c:pt idx="339">
                  <c:v>0.112216554705746</c:v>
                </c:pt>
                <c:pt idx="340">
                  <c:v>0.0374055182352485</c:v>
                </c:pt>
                <c:pt idx="341">
                  <c:v>0.13091931382337</c:v>
                </c:pt>
                <c:pt idx="342">
                  <c:v>0.0374055182352485</c:v>
                </c:pt>
                <c:pt idx="343">
                  <c:v>0.112216554705746</c:v>
                </c:pt>
                <c:pt idx="344">
                  <c:v>0.0561082773528728</c:v>
                </c:pt>
                <c:pt idx="345">
                  <c:v>0.0374055182352485</c:v>
                </c:pt>
                <c:pt idx="346">
                  <c:v>0.112216554705746</c:v>
                </c:pt>
                <c:pt idx="347">
                  <c:v>0.243135868529116</c:v>
                </c:pt>
                <c:pt idx="348">
                  <c:v>0.0187027591176243</c:v>
                </c:pt>
                <c:pt idx="349">
                  <c:v>0.13091931382337</c:v>
                </c:pt>
                <c:pt idx="350">
                  <c:v>0.112216554705746</c:v>
                </c:pt>
                <c:pt idx="351">
                  <c:v>0.0374055182352485</c:v>
                </c:pt>
                <c:pt idx="352">
                  <c:v>0.0935137955881214</c:v>
                </c:pt>
                <c:pt idx="353">
                  <c:v>0.168324832058618</c:v>
                </c:pt>
                <c:pt idx="354">
                  <c:v>0.0748110364704971</c:v>
                </c:pt>
                <c:pt idx="355">
                  <c:v>0.0748110364704971</c:v>
                </c:pt>
                <c:pt idx="356">
                  <c:v>0.112216554705746</c:v>
                </c:pt>
                <c:pt idx="357">
                  <c:v>0.0935137955881214</c:v>
                </c:pt>
                <c:pt idx="358">
                  <c:v>0.0374055182352485</c:v>
                </c:pt>
                <c:pt idx="359">
                  <c:v>0.0561082773528728</c:v>
                </c:pt>
                <c:pt idx="360">
                  <c:v>0.112216554705746</c:v>
                </c:pt>
                <c:pt idx="361">
                  <c:v>0.0561082773528728</c:v>
                </c:pt>
                <c:pt idx="362">
                  <c:v>0.0561082773528728</c:v>
                </c:pt>
                <c:pt idx="363">
                  <c:v>0.0561082773528728</c:v>
                </c:pt>
                <c:pt idx="364">
                  <c:v>0.0748110364704971</c:v>
                </c:pt>
                <c:pt idx="365">
                  <c:v>0.0935137955881214</c:v>
                </c:pt>
                <c:pt idx="366">
                  <c:v>0.0935137955881214</c:v>
                </c:pt>
                <c:pt idx="367">
                  <c:v>0.0935137955881214</c:v>
                </c:pt>
                <c:pt idx="368">
                  <c:v>0.112216554705746</c:v>
                </c:pt>
                <c:pt idx="369">
                  <c:v>0.112216554705746</c:v>
                </c:pt>
                <c:pt idx="370">
                  <c:v>0.0374055182352485</c:v>
                </c:pt>
                <c:pt idx="371">
                  <c:v>0.0374055182352485</c:v>
                </c:pt>
                <c:pt idx="372">
                  <c:v>0.112216554705746</c:v>
                </c:pt>
                <c:pt idx="373">
                  <c:v>0.0935137955881214</c:v>
                </c:pt>
                <c:pt idx="374">
                  <c:v>0.0935137955881214</c:v>
                </c:pt>
                <c:pt idx="375">
                  <c:v>0.0748110364704971</c:v>
                </c:pt>
                <c:pt idx="376">
                  <c:v>0.112216554705746</c:v>
                </c:pt>
                <c:pt idx="377">
                  <c:v>0.0374055182352485</c:v>
                </c:pt>
                <c:pt idx="378">
                  <c:v>0.0935137955881214</c:v>
                </c:pt>
                <c:pt idx="379">
                  <c:v>0.112216554705746</c:v>
                </c:pt>
                <c:pt idx="380">
                  <c:v>0.0561082773528728</c:v>
                </c:pt>
                <c:pt idx="381">
                  <c:v>0.0561082773528728</c:v>
                </c:pt>
                <c:pt idx="382">
                  <c:v>0.0561082773528728</c:v>
                </c:pt>
              </c:numCache>
            </c:numRef>
          </c:yVal>
          <c:smooth val="0"/>
        </c:ser>
        <c:dLbls>
          <c:showLegendKey val="0"/>
          <c:showVal val="0"/>
          <c:showCatName val="0"/>
          <c:showSerName val="0"/>
          <c:showPercent val="0"/>
          <c:showBubbleSize val="0"/>
        </c:dLbls>
        <c:axId val="123216136"/>
        <c:axId val="123221864"/>
      </c:scatterChart>
      <c:valAx>
        <c:axId val="123216136"/>
        <c:scaling>
          <c:orientation val="minMax"/>
          <c:max val="2500.0"/>
        </c:scaling>
        <c:delete val="0"/>
        <c:axPos val="b"/>
        <c:title>
          <c:tx>
            <c:rich>
              <a:bodyPr/>
              <a:lstStyle/>
              <a:p>
                <a:pPr>
                  <a:defRPr sz="1400"/>
                </a:pPr>
                <a:r>
                  <a:rPr lang="en-US" sz="1400"/>
                  <a:t>Depth,</a:t>
                </a:r>
                <a:r>
                  <a:rPr lang="en-US" sz="1400" baseline="0"/>
                  <a:t> A</a:t>
                </a:r>
                <a:endParaRPr lang="en-US" sz="1400"/>
              </a:p>
            </c:rich>
          </c:tx>
          <c:layout>
            <c:manualLayout>
              <c:xMode val="edge"/>
              <c:yMode val="edge"/>
              <c:x val="0.274068320407318"/>
              <c:y val="0.813242188904469"/>
            </c:manualLayout>
          </c:layout>
          <c:overlay val="0"/>
        </c:title>
        <c:numFmt formatCode="#,##0" sourceLinked="0"/>
        <c:majorTickMark val="out"/>
        <c:minorTickMark val="none"/>
        <c:tickLblPos val="nextTo"/>
        <c:crossAx val="123221864"/>
        <c:crosses val="autoZero"/>
        <c:crossBetween val="midCat"/>
      </c:valAx>
      <c:valAx>
        <c:axId val="123221864"/>
        <c:scaling>
          <c:logBase val="10.0"/>
          <c:orientation val="minMax"/>
          <c:max val="10000.0"/>
          <c:min val="1.0"/>
        </c:scaling>
        <c:delete val="0"/>
        <c:axPos val="l"/>
        <c:majorGridlines/>
        <c:title>
          <c:tx>
            <c:rich>
              <a:bodyPr rot="-5400000" vert="horz"/>
              <a:lstStyle/>
              <a:p>
                <a:pPr>
                  <a:defRPr sz="1400"/>
                </a:pPr>
                <a:r>
                  <a:rPr lang="en-US" sz="1400"/>
                  <a:t>cps</a:t>
                </a:r>
                <a:r>
                  <a:rPr lang="en-US" sz="1400" baseline="0"/>
                  <a:t> 40</a:t>
                </a:r>
                <a:endParaRPr lang="en-US" sz="1400"/>
              </a:p>
            </c:rich>
          </c:tx>
          <c:layout>
            <c:manualLayout>
              <c:xMode val="edge"/>
              <c:yMode val="edge"/>
              <c:x val="0.0180451127819549"/>
              <c:y val="0.328243087764714"/>
            </c:manualLayout>
          </c:layout>
          <c:overlay val="0"/>
        </c:title>
        <c:numFmt formatCode="0.E+00" sourceLinked="0"/>
        <c:majorTickMark val="out"/>
        <c:minorTickMark val="none"/>
        <c:tickLblPos val="nextTo"/>
        <c:crossAx val="123216136"/>
        <c:crosses val="autoZero"/>
        <c:crossBetween val="midCat"/>
      </c:valAx>
    </c:plotArea>
    <c:legend>
      <c:legendPos val="r"/>
      <c:layout>
        <c:manualLayout>
          <c:xMode val="edge"/>
          <c:yMode val="edge"/>
          <c:x val="0.77214658693979"/>
          <c:y val="0.301180563046058"/>
          <c:w val="0.177237054805235"/>
          <c:h val="0.185928240928647"/>
        </c:manualLayout>
      </c:layout>
      <c:overlay val="0"/>
      <c:txPr>
        <a:bodyPr/>
        <a:lstStyle/>
        <a:p>
          <a:pPr>
            <a:defRPr sz="1400"/>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a:t>uv ozone</a:t>
            </a:r>
            <a:r>
              <a:rPr lang="en-US" sz="1400" baseline="0"/>
              <a:t> on </a:t>
            </a:r>
            <a:r>
              <a:rPr lang="en-US" sz="1400"/>
              <a:t>Genesis Flight Si</a:t>
            </a:r>
          </a:p>
        </c:rich>
      </c:tx>
      <c:layout/>
      <c:overlay val="1"/>
    </c:title>
    <c:autoTitleDeleted val="0"/>
    <c:plotArea>
      <c:layout>
        <c:manualLayout>
          <c:layoutTarget val="inner"/>
          <c:xMode val="edge"/>
          <c:yMode val="edge"/>
          <c:x val="0.107911662093026"/>
          <c:y val="0.100263852242744"/>
          <c:w val="0.852495552766937"/>
          <c:h val="0.79855774624478"/>
        </c:manualLayout>
      </c:layout>
      <c:scatterChart>
        <c:scatterStyle val="lineMarker"/>
        <c:varyColors val="0"/>
        <c:ser>
          <c:idx val="0"/>
          <c:order val="0"/>
          <c:tx>
            <c:v>Jelight before</c:v>
          </c:tx>
          <c:spPr>
            <a:ln w="47625">
              <a:noFill/>
            </a:ln>
          </c:spPr>
          <c:marker>
            <c:symbol val="diamond"/>
            <c:size val="11"/>
          </c:marker>
          <c:xVal>
            <c:numRef>
              <c:f>Sheet1!$G$21:$H$21</c:f>
              <c:numCache>
                <c:formatCode>General</c:formatCode>
                <c:ptCount val="2"/>
                <c:pt idx="0">
                  <c:v>18097.80678142212</c:v>
                </c:pt>
                <c:pt idx="1">
                  <c:v>32990.62</c:v>
                </c:pt>
              </c:numCache>
            </c:numRef>
          </c:xVal>
          <c:yVal>
            <c:numRef>
              <c:f>Sheet1!$G$22:$H$22</c:f>
              <c:numCache>
                <c:formatCode>General</c:formatCode>
                <c:ptCount val="2"/>
                <c:pt idx="0">
                  <c:v>18064.37496938761</c:v>
                </c:pt>
                <c:pt idx="1">
                  <c:v>32819.58</c:v>
                </c:pt>
              </c:numCache>
            </c:numRef>
          </c:yVal>
          <c:smooth val="0"/>
        </c:ser>
        <c:ser>
          <c:idx val="1"/>
          <c:order val="1"/>
          <c:tx>
            <c:v>Jelight after</c:v>
          </c:tx>
          <c:spPr>
            <a:ln w="47625">
              <a:noFill/>
            </a:ln>
          </c:spPr>
          <c:marker>
            <c:symbol val="diamond"/>
            <c:size val="9"/>
            <c:spPr>
              <a:solidFill>
                <a:srgbClr val="FF0000"/>
              </a:solidFill>
            </c:spPr>
          </c:marker>
          <c:xVal>
            <c:numRef>
              <c:f>Sheet1!$G$24:$G$27</c:f>
              <c:numCache>
                <c:formatCode>General</c:formatCode>
                <c:ptCount val="4"/>
                <c:pt idx="0">
                  <c:v>41941.78</c:v>
                </c:pt>
                <c:pt idx="1">
                  <c:v>42450.69</c:v>
                </c:pt>
                <c:pt idx="2">
                  <c:v>45811.04</c:v>
                </c:pt>
                <c:pt idx="3">
                  <c:v>45868.99</c:v>
                </c:pt>
              </c:numCache>
            </c:numRef>
          </c:xVal>
          <c:yVal>
            <c:numRef>
              <c:f>Sheet1!$H$24:$H$27</c:f>
              <c:numCache>
                <c:formatCode>General</c:formatCode>
                <c:ptCount val="4"/>
                <c:pt idx="0">
                  <c:v>15511.16</c:v>
                </c:pt>
                <c:pt idx="1">
                  <c:v>14574.93</c:v>
                </c:pt>
                <c:pt idx="2">
                  <c:v>14550.6</c:v>
                </c:pt>
                <c:pt idx="3">
                  <c:v>13991.08</c:v>
                </c:pt>
              </c:numCache>
            </c:numRef>
          </c:yVal>
          <c:smooth val="0"/>
        </c:ser>
        <c:ser>
          <c:idx val="2"/>
          <c:order val="2"/>
          <c:tx>
            <c:v>JSC 2006 before</c:v>
          </c:tx>
          <c:spPr>
            <a:ln w="47625">
              <a:noFill/>
            </a:ln>
          </c:spPr>
          <c:marker>
            <c:symbol val="triangle"/>
            <c:size val="11"/>
            <c:spPr>
              <a:solidFill>
                <a:schemeClr val="accent1"/>
              </a:solidFill>
            </c:spPr>
          </c:marker>
          <c:xVal>
            <c:numRef>
              <c:f>Sheet1!$G$32</c:f>
              <c:numCache>
                <c:formatCode>General</c:formatCode>
                <c:ptCount val="1"/>
                <c:pt idx="0">
                  <c:v>50574.0</c:v>
                </c:pt>
              </c:numCache>
            </c:numRef>
          </c:xVal>
          <c:yVal>
            <c:numRef>
              <c:f>Sheet1!$H$32</c:f>
              <c:numCache>
                <c:formatCode>General</c:formatCode>
                <c:ptCount val="1"/>
                <c:pt idx="0">
                  <c:v>63101.0</c:v>
                </c:pt>
              </c:numCache>
            </c:numRef>
          </c:yVal>
          <c:smooth val="0"/>
        </c:ser>
        <c:ser>
          <c:idx val="3"/>
          <c:order val="3"/>
          <c:tx>
            <c:v>JSC 2006 after</c:v>
          </c:tx>
          <c:spPr>
            <a:ln w="47625">
              <a:noFill/>
            </a:ln>
          </c:spPr>
          <c:marker>
            <c:symbol val="triangle"/>
            <c:size val="9"/>
          </c:marker>
          <c:dPt>
            <c:idx val="0"/>
            <c:marker>
              <c:spPr>
                <a:solidFill>
                  <a:srgbClr val="FF0000"/>
                </a:solidFill>
              </c:spPr>
            </c:marker>
            <c:bubble3D val="0"/>
          </c:dPt>
          <c:xVal>
            <c:numRef>
              <c:f>Sheet1!$G$34</c:f>
              <c:numCache>
                <c:formatCode>General</c:formatCode>
                <c:ptCount val="1"/>
                <c:pt idx="0">
                  <c:v>99358.0</c:v>
                </c:pt>
              </c:numCache>
            </c:numRef>
          </c:xVal>
          <c:yVal>
            <c:numRef>
              <c:f>Sheet1!$H$34</c:f>
              <c:numCache>
                <c:formatCode>General</c:formatCode>
                <c:ptCount val="1"/>
                <c:pt idx="0">
                  <c:v>10667.0</c:v>
                </c:pt>
              </c:numCache>
            </c:numRef>
          </c:yVal>
          <c:smooth val="0"/>
        </c:ser>
        <c:ser>
          <c:idx val="4"/>
          <c:order val="4"/>
          <c:tx>
            <c:v>OU before</c:v>
          </c:tx>
          <c:spPr>
            <a:ln w="47625">
              <a:noFill/>
            </a:ln>
          </c:spPr>
          <c:marker>
            <c:symbol val="circle"/>
            <c:size val="9"/>
            <c:spPr>
              <a:solidFill>
                <a:schemeClr val="accent1"/>
              </a:solidFill>
            </c:spPr>
          </c:marker>
          <c:xVal>
            <c:numRef>
              <c:f>Sheet1!$G$47:$G$48</c:f>
              <c:numCache>
                <c:formatCode>0.00E+00</c:formatCode>
                <c:ptCount val="2"/>
                <c:pt idx="0">
                  <c:v>98288.27</c:v>
                </c:pt>
                <c:pt idx="1">
                  <c:v>130994.94</c:v>
                </c:pt>
              </c:numCache>
            </c:numRef>
          </c:xVal>
          <c:yVal>
            <c:numRef>
              <c:f>Sheet1!$H$47:$H$48</c:f>
              <c:numCache>
                <c:formatCode>0.00E+00</c:formatCode>
                <c:ptCount val="2"/>
                <c:pt idx="0">
                  <c:v>65003.01</c:v>
                </c:pt>
                <c:pt idx="1">
                  <c:v>20214.5</c:v>
                </c:pt>
              </c:numCache>
            </c:numRef>
          </c:yVal>
          <c:smooth val="0"/>
        </c:ser>
        <c:ser>
          <c:idx val="5"/>
          <c:order val="5"/>
          <c:tx>
            <c:v>OU after</c:v>
          </c:tx>
          <c:spPr>
            <a:ln w="47625">
              <a:noFill/>
            </a:ln>
          </c:spPr>
          <c:marker>
            <c:spPr>
              <a:solidFill>
                <a:srgbClr val="FF0000"/>
              </a:solidFill>
            </c:spPr>
          </c:marker>
          <c:xVal>
            <c:numRef>
              <c:f>Sheet1!$G$50:$G$54</c:f>
              <c:numCache>
                <c:formatCode>0.00E+00</c:formatCode>
                <c:ptCount val="5"/>
                <c:pt idx="0">
                  <c:v>153334.17</c:v>
                </c:pt>
                <c:pt idx="1">
                  <c:v>153372.31</c:v>
                </c:pt>
                <c:pt idx="2">
                  <c:v>140440.72</c:v>
                </c:pt>
                <c:pt idx="3">
                  <c:v>147848.48</c:v>
                </c:pt>
                <c:pt idx="4">
                  <c:v>149950.78</c:v>
                </c:pt>
              </c:numCache>
            </c:numRef>
          </c:xVal>
          <c:yVal>
            <c:numRef>
              <c:f>Sheet1!$H$50:$H$54</c:f>
              <c:numCache>
                <c:formatCode>0.00E+00</c:formatCode>
                <c:ptCount val="5"/>
                <c:pt idx="0">
                  <c:v>9114.52</c:v>
                </c:pt>
                <c:pt idx="1">
                  <c:v>3577.52</c:v>
                </c:pt>
                <c:pt idx="2">
                  <c:v>7662.24</c:v>
                </c:pt>
                <c:pt idx="3">
                  <c:v>4304.9</c:v>
                </c:pt>
                <c:pt idx="4">
                  <c:v>5679.03</c:v>
                </c:pt>
              </c:numCache>
            </c:numRef>
          </c:yVal>
          <c:smooth val="0"/>
        </c:ser>
        <c:dLbls>
          <c:showLegendKey val="0"/>
          <c:showVal val="0"/>
          <c:showCatName val="0"/>
          <c:showSerName val="0"/>
          <c:showPercent val="0"/>
          <c:showBubbleSize val="0"/>
        </c:dLbls>
        <c:axId val="123573560"/>
        <c:axId val="123580888"/>
      </c:scatterChart>
      <c:valAx>
        <c:axId val="123573560"/>
        <c:scaling>
          <c:orientation val="minMax"/>
        </c:scaling>
        <c:delete val="0"/>
        <c:axPos val="b"/>
        <c:title>
          <c:tx>
            <c:rich>
              <a:bodyPr/>
              <a:lstStyle/>
              <a:p>
                <a:pPr>
                  <a:defRPr sz="1200"/>
                </a:pPr>
                <a:r>
                  <a:rPr lang="en-US" sz="1200"/>
                  <a:t>cps Si</a:t>
                </a:r>
              </a:p>
            </c:rich>
          </c:tx>
          <c:layout/>
          <c:overlay val="0"/>
        </c:title>
        <c:numFmt formatCode="General" sourceLinked="1"/>
        <c:majorTickMark val="out"/>
        <c:minorTickMark val="none"/>
        <c:tickLblPos val="nextTo"/>
        <c:crossAx val="123580888"/>
        <c:crosses val="autoZero"/>
        <c:crossBetween val="midCat"/>
      </c:valAx>
      <c:valAx>
        <c:axId val="123580888"/>
        <c:scaling>
          <c:orientation val="minMax"/>
        </c:scaling>
        <c:delete val="0"/>
        <c:axPos val="l"/>
        <c:title>
          <c:tx>
            <c:rich>
              <a:bodyPr rot="-5400000" vert="horz"/>
              <a:lstStyle/>
              <a:p>
                <a:pPr>
                  <a:defRPr sz="1200"/>
                </a:pPr>
                <a:r>
                  <a:rPr lang="en-US" sz="1200"/>
                  <a:t>cps C</a:t>
                </a:r>
              </a:p>
            </c:rich>
          </c:tx>
          <c:layout/>
          <c:overlay val="0"/>
        </c:title>
        <c:numFmt formatCode="General" sourceLinked="1"/>
        <c:majorTickMark val="out"/>
        <c:minorTickMark val="none"/>
        <c:tickLblPos val="nextTo"/>
        <c:crossAx val="123573560"/>
        <c:crosses val="autoZero"/>
        <c:crossBetween val="midCat"/>
      </c:valAx>
    </c:plotArea>
    <c:legend>
      <c:legendPos val="r"/>
      <c:layout>
        <c:manualLayout>
          <c:xMode val="edge"/>
          <c:yMode val="edge"/>
          <c:x val="0.767230856213026"/>
          <c:y val="0.19591361436021"/>
          <c:w val="0.208041583234218"/>
          <c:h val="0.336977541395716"/>
        </c:manualLayout>
      </c:layout>
      <c:overlay val="0"/>
      <c:txPr>
        <a:bodyPr/>
        <a:lstStyle/>
        <a:p>
          <a:pPr>
            <a:defRPr sz="14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0.38271</cdr:x>
      <cdr:y>0.1347</cdr:y>
    </cdr:from>
    <cdr:to>
      <cdr:x>0.52857</cdr:x>
      <cdr:y>0.23288</cdr:y>
    </cdr:to>
    <cdr:sp macro="" textlink="">
      <cdr:nvSpPr>
        <cdr:cNvPr id="2" name="TextBox 1"/>
        <cdr:cNvSpPr txBox="1"/>
      </cdr:nvSpPr>
      <cdr:spPr>
        <a:xfrm xmlns:a="http://schemas.openxmlformats.org/drawingml/2006/main">
          <a:off x="3232150" y="749300"/>
          <a:ext cx="1231900" cy="546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Surface contamination</a:t>
          </a:r>
          <a:endParaRPr lang="en-US" sz="1200" b="1" dirty="0"/>
        </a:p>
      </cdr:txBody>
    </cdr:sp>
  </cdr:relSizeAnchor>
  <cdr:relSizeAnchor xmlns:cdr="http://schemas.openxmlformats.org/drawingml/2006/chartDrawing">
    <cdr:from>
      <cdr:x>0.18271</cdr:x>
      <cdr:y>0.19635</cdr:y>
    </cdr:from>
    <cdr:to>
      <cdr:x>0.37519</cdr:x>
      <cdr:y>0.24201</cdr:y>
    </cdr:to>
    <cdr:cxnSp macro="">
      <cdr:nvCxnSpPr>
        <cdr:cNvPr id="4" name="Straight Arrow Connector 3"/>
        <cdr:cNvCxnSpPr/>
      </cdr:nvCxnSpPr>
      <cdr:spPr>
        <a:xfrm xmlns:a="http://schemas.openxmlformats.org/drawingml/2006/main" flipH="1">
          <a:off x="1543050" y="1092200"/>
          <a:ext cx="1625600" cy="2540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FFCFB-75FF-1744-85EC-73C3638BABEC}" type="datetimeFigureOut">
              <a:rPr lang="en-US" smtClean="0"/>
              <a:t>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5414C-871D-0046-A31D-8F92204D7963}" type="slidenum">
              <a:rPr lang="en-US" smtClean="0"/>
              <a:t>‹#›</a:t>
            </a:fld>
            <a:endParaRPr lang="en-US"/>
          </a:p>
        </p:txBody>
      </p:sp>
    </p:spTree>
    <p:extLst>
      <p:ext uri="{BB962C8B-B14F-4D97-AF65-F5344CB8AC3E}">
        <p14:creationId xmlns:p14="http://schemas.microsoft.com/office/powerpoint/2010/main" val="40532197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86F83C-484C-7B4D-967E-5685B0764A6F}" type="datetimeFigureOut">
              <a:rPr lang="en-US" smtClean="0"/>
              <a:t>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64C1-9B65-F341-AC48-1848C98350F1}" type="slidenum">
              <a:rPr lang="en-US" smtClean="0"/>
              <a:t>‹#›</a:t>
            </a:fld>
            <a:endParaRPr lang="en-US"/>
          </a:p>
        </p:txBody>
      </p:sp>
    </p:spTree>
    <p:extLst>
      <p:ext uri="{BB962C8B-B14F-4D97-AF65-F5344CB8AC3E}">
        <p14:creationId xmlns:p14="http://schemas.microsoft.com/office/powerpoint/2010/main" val="171477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6F83C-484C-7B4D-967E-5685B0764A6F}" type="datetimeFigureOut">
              <a:rPr lang="en-US" smtClean="0"/>
              <a:t>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64C1-9B65-F341-AC48-1848C98350F1}" type="slidenum">
              <a:rPr lang="en-US" smtClean="0"/>
              <a:t>‹#›</a:t>
            </a:fld>
            <a:endParaRPr lang="en-US"/>
          </a:p>
        </p:txBody>
      </p:sp>
    </p:spTree>
    <p:extLst>
      <p:ext uri="{BB962C8B-B14F-4D97-AF65-F5344CB8AC3E}">
        <p14:creationId xmlns:p14="http://schemas.microsoft.com/office/powerpoint/2010/main" val="311822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6F83C-484C-7B4D-967E-5685B0764A6F}" type="datetimeFigureOut">
              <a:rPr lang="en-US" smtClean="0"/>
              <a:t>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64C1-9B65-F341-AC48-1848C98350F1}" type="slidenum">
              <a:rPr lang="en-US" smtClean="0"/>
              <a:t>‹#›</a:t>
            </a:fld>
            <a:endParaRPr lang="en-US"/>
          </a:p>
        </p:txBody>
      </p:sp>
    </p:spTree>
    <p:extLst>
      <p:ext uri="{BB962C8B-B14F-4D97-AF65-F5344CB8AC3E}">
        <p14:creationId xmlns:p14="http://schemas.microsoft.com/office/powerpoint/2010/main" val="149603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86F83C-484C-7B4D-967E-5685B0764A6F}" type="datetimeFigureOut">
              <a:rPr lang="en-US" smtClean="0"/>
              <a:t>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64C1-9B65-F341-AC48-1848C98350F1}" type="slidenum">
              <a:rPr lang="en-US" smtClean="0"/>
              <a:t>‹#›</a:t>
            </a:fld>
            <a:endParaRPr lang="en-US"/>
          </a:p>
        </p:txBody>
      </p:sp>
    </p:spTree>
    <p:extLst>
      <p:ext uri="{BB962C8B-B14F-4D97-AF65-F5344CB8AC3E}">
        <p14:creationId xmlns:p14="http://schemas.microsoft.com/office/powerpoint/2010/main" val="354934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86F83C-484C-7B4D-967E-5685B0764A6F}" type="datetimeFigureOut">
              <a:rPr lang="en-US" smtClean="0"/>
              <a:t>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64C1-9B65-F341-AC48-1848C98350F1}" type="slidenum">
              <a:rPr lang="en-US" smtClean="0"/>
              <a:t>‹#›</a:t>
            </a:fld>
            <a:endParaRPr lang="en-US"/>
          </a:p>
        </p:txBody>
      </p:sp>
    </p:spTree>
    <p:extLst>
      <p:ext uri="{BB962C8B-B14F-4D97-AF65-F5344CB8AC3E}">
        <p14:creationId xmlns:p14="http://schemas.microsoft.com/office/powerpoint/2010/main" val="371707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86F83C-484C-7B4D-967E-5685B0764A6F}" type="datetimeFigureOut">
              <a:rPr lang="en-US" smtClean="0"/>
              <a:t>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164C1-9B65-F341-AC48-1848C98350F1}" type="slidenum">
              <a:rPr lang="en-US" smtClean="0"/>
              <a:t>‹#›</a:t>
            </a:fld>
            <a:endParaRPr lang="en-US"/>
          </a:p>
        </p:txBody>
      </p:sp>
    </p:spTree>
    <p:extLst>
      <p:ext uri="{BB962C8B-B14F-4D97-AF65-F5344CB8AC3E}">
        <p14:creationId xmlns:p14="http://schemas.microsoft.com/office/powerpoint/2010/main" val="5389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86F83C-484C-7B4D-967E-5685B0764A6F}" type="datetimeFigureOut">
              <a:rPr lang="en-US" smtClean="0"/>
              <a:t>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164C1-9B65-F341-AC48-1848C98350F1}" type="slidenum">
              <a:rPr lang="en-US" smtClean="0"/>
              <a:t>‹#›</a:t>
            </a:fld>
            <a:endParaRPr lang="en-US"/>
          </a:p>
        </p:txBody>
      </p:sp>
    </p:spTree>
    <p:extLst>
      <p:ext uri="{BB962C8B-B14F-4D97-AF65-F5344CB8AC3E}">
        <p14:creationId xmlns:p14="http://schemas.microsoft.com/office/powerpoint/2010/main" val="73712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86F83C-484C-7B4D-967E-5685B0764A6F}" type="datetimeFigureOut">
              <a:rPr lang="en-US" smtClean="0"/>
              <a:t>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164C1-9B65-F341-AC48-1848C98350F1}" type="slidenum">
              <a:rPr lang="en-US" smtClean="0"/>
              <a:t>‹#›</a:t>
            </a:fld>
            <a:endParaRPr lang="en-US"/>
          </a:p>
        </p:txBody>
      </p:sp>
    </p:spTree>
    <p:extLst>
      <p:ext uri="{BB962C8B-B14F-4D97-AF65-F5344CB8AC3E}">
        <p14:creationId xmlns:p14="http://schemas.microsoft.com/office/powerpoint/2010/main" val="403657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6F83C-484C-7B4D-967E-5685B0764A6F}" type="datetimeFigureOut">
              <a:rPr lang="en-US" smtClean="0"/>
              <a:t>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164C1-9B65-F341-AC48-1848C98350F1}" type="slidenum">
              <a:rPr lang="en-US" smtClean="0"/>
              <a:t>‹#›</a:t>
            </a:fld>
            <a:endParaRPr lang="en-US"/>
          </a:p>
        </p:txBody>
      </p:sp>
    </p:spTree>
    <p:extLst>
      <p:ext uri="{BB962C8B-B14F-4D97-AF65-F5344CB8AC3E}">
        <p14:creationId xmlns:p14="http://schemas.microsoft.com/office/powerpoint/2010/main" val="40762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6F83C-484C-7B4D-967E-5685B0764A6F}" type="datetimeFigureOut">
              <a:rPr lang="en-US" smtClean="0"/>
              <a:t>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164C1-9B65-F341-AC48-1848C98350F1}" type="slidenum">
              <a:rPr lang="en-US" smtClean="0"/>
              <a:t>‹#›</a:t>
            </a:fld>
            <a:endParaRPr lang="en-US"/>
          </a:p>
        </p:txBody>
      </p:sp>
    </p:spTree>
    <p:extLst>
      <p:ext uri="{BB962C8B-B14F-4D97-AF65-F5344CB8AC3E}">
        <p14:creationId xmlns:p14="http://schemas.microsoft.com/office/powerpoint/2010/main" val="243036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86F83C-484C-7B4D-967E-5685B0764A6F}" type="datetimeFigureOut">
              <a:rPr lang="en-US" smtClean="0"/>
              <a:t>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164C1-9B65-F341-AC48-1848C98350F1}" type="slidenum">
              <a:rPr lang="en-US" smtClean="0"/>
              <a:t>‹#›</a:t>
            </a:fld>
            <a:endParaRPr lang="en-US"/>
          </a:p>
        </p:txBody>
      </p:sp>
    </p:spTree>
    <p:extLst>
      <p:ext uri="{BB962C8B-B14F-4D97-AF65-F5344CB8AC3E}">
        <p14:creationId xmlns:p14="http://schemas.microsoft.com/office/powerpoint/2010/main" val="38833951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6F83C-484C-7B4D-967E-5685B0764A6F}" type="datetimeFigureOut">
              <a:rPr lang="en-US" smtClean="0"/>
              <a:t>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164C1-9B65-F341-AC48-1848C98350F1}" type="slidenum">
              <a:rPr lang="en-US" smtClean="0"/>
              <a:t>‹#›</a:t>
            </a:fld>
            <a:endParaRPr lang="en-US"/>
          </a:p>
        </p:txBody>
      </p:sp>
    </p:spTree>
    <p:extLst>
      <p:ext uri="{BB962C8B-B14F-4D97-AF65-F5344CB8AC3E}">
        <p14:creationId xmlns:p14="http://schemas.microsoft.com/office/powerpoint/2010/main" val="2727065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 Id="rId3"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800" y="644525"/>
            <a:ext cx="7772400" cy="1470025"/>
          </a:xfrm>
        </p:spPr>
        <p:txBody>
          <a:bodyPr>
            <a:normAutofit/>
          </a:bodyPr>
          <a:lstStyle/>
          <a:p>
            <a:r>
              <a:rPr lang="en-US" sz="3200" b="1" dirty="0" smtClean="0">
                <a:solidFill>
                  <a:srgbClr val="FF0000"/>
                </a:solidFill>
              </a:rPr>
              <a:t>Genesis Cleaning Plan III</a:t>
            </a:r>
            <a:endParaRPr lang="en-US" sz="3200" b="1" dirty="0">
              <a:solidFill>
                <a:srgbClr val="FF0000"/>
              </a:solidFill>
            </a:endParaRPr>
          </a:p>
        </p:txBody>
      </p:sp>
      <p:sp>
        <p:nvSpPr>
          <p:cNvPr id="3" name="Subtitle 2"/>
          <p:cNvSpPr>
            <a:spLocks noGrp="1"/>
          </p:cNvSpPr>
          <p:nvPr>
            <p:ph type="subTitle" idx="1"/>
          </p:nvPr>
        </p:nvSpPr>
        <p:spPr>
          <a:xfrm>
            <a:off x="1371600" y="2540000"/>
            <a:ext cx="6400800" cy="1752600"/>
          </a:xfrm>
        </p:spPr>
        <p:txBody>
          <a:bodyPr>
            <a:normAutofit/>
          </a:bodyPr>
          <a:lstStyle/>
          <a:p>
            <a:r>
              <a:rPr lang="en-US" sz="2800" b="1" dirty="0" smtClean="0">
                <a:solidFill>
                  <a:srgbClr val="000090"/>
                </a:solidFill>
              </a:rPr>
              <a:t>July  2012</a:t>
            </a:r>
            <a:endParaRPr lang="en-US" sz="2800" b="1" dirty="0">
              <a:solidFill>
                <a:srgbClr val="000090"/>
              </a:solidFill>
            </a:endParaRPr>
          </a:p>
        </p:txBody>
      </p:sp>
    </p:spTree>
    <p:extLst>
      <p:ext uri="{BB962C8B-B14F-4D97-AF65-F5344CB8AC3E}">
        <p14:creationId xmlns:p14="http://schemas.microsoft.com/office/powerpoint/2010/main" val="250467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4D593622-181F-4FD2-8757-59681D321109}" type="slidenum">
              <a:rPr lang="en-US" smtClean="0"/>
              <a:pPr>
                <a:defRPr/>
              </a:pPr>
              <a:t>10</a:t>
            </a:fld>
            <a:endParaRPr lang="en-US"/>
          </a:p>
        </p:txBody>
      </p:sp>
      <p:grpSp>
        <p:nvGrpSpPr>
          <p:cNvPr id="8" name="Group 212"/>
          <p:cNvGrpSpPr/>
          <p:nvPr/>
        </p:nvGrpSpPr>
        <p:grpSpPr>
          <a:xfrm>
            <a:off x="376308" y="1162050"/>
            <a:ext cx="6604000" cy="4781550"/>
            <a:chOff x="7264400" y="18440400"/>
            <a:chExt cx="7289800" cy="5029200"/>
          </a:xfrm>
        </p:grpSpPr>
        <p:pic>
          <p:nvPicPr>
            <p:cNvPr id="11" name="Picture 148"/>
            <p:cNvPicPr>
              <a:picLocks noChangeAspect="1" noChangeArrowheads="1"/>
            </p:cNvPicPr>
            <p:nvPr/>
          </p:nvPicPr>
          <p:blipFill>
            <a:blip r:embed="rId2" cstate="print"/>
            <a:srcRect/>
            <a:stretch>
              <a:fillRect/>
            </a:stretch>
          </p:blipFill>
          <p:spPr bwMode="auto">
            <a:xfrm>
              <a:off x="7264400" y="19659600"/>
              <a:ext cx="6793961" cy="3810000"/>
            </a:xfrm>
            <a:prstGeom prst="rect">
              <a:avLst/>
            </a:prstGeom>
            <a:noFill/>
            <a:ln w="9525">
              <a:noFill/>
              <a:miter lim="800000"/>
              <a:headEnd/>
              <a:tailEnd/>
            </a:ln>
          </p:spPr>
        </p:pic>
        <p:grpSp>
          <p:nvGrpSpPr>
            <p:cNvPr id="12" name="Group 211"/>
            <p:cNvGrpSpPr/>
            <p:nvPr/>
          </p:nvGrpSpPr>
          <p:grpSpPr>
            <a:xfrm>
              <a:off x="11734800" y="18440400"/>
              <a:ext cx="2819400" cy="2133600"/>
              <a:chOff x="10363200" y="15316200"/>
              <a:chExt cx="2819400" cy="2133600"/>
            </a:xfrm>
          </p:grpSpPr>
          <p:sp>
            <p:nvSpPr>
              <p:cNvPr id="13" name="Rectangular Callout 12"/>
              <p:cNvSpPr/>
              <p:nvPr/>
            </p:nvSpPr>
            <p:spPr>
              <a:xfrm>
                <a:off x="10363200" y="15316200"/>
                <a:ext cx="2819400" cy="2133600"/>
              </a:xfrm>
              <a:prstGeom prst="wedgeRectCallout">
                <a:avLst>
                  <a:gd name="adj1" fmla="val -58728"/>
                  <a:gd name="adj2" fmla="val 21810"/>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5" descr="IMG_1357"/>
              <p:cNvPicPr>
                <a:picLocks noChangeAspect="1" noChangeArrowheads="1"/>
              </p:cNvPicPr>
              <p:nvPr/>
            </p:nvPicPr>
            <p:blipFill>
              <a:blip r:embed="rId3" cstate="print"/>
              <a:srcRect/>
              <a:stretch>
                <a:fillRect/>
              </a:stretch>
            </p:blipFill>
            <p:spPr bwMode="auto">
              <a:xfrm>
                <a:off x="10439400" y="15392400"/>
                <a:ext cx="2654300" cy="1990725"/>
              </a:xfrm>
              <a:prstGeom prst="rect">
                <a:avLst/>
              </a:prstGeom>
              <a:noFill/>
              <a:ln w="9525">
                <a:noFill/>
                <a:miter lim="800000"/>
                <a:headEnd/>
                <a:tailEnd/>
              </a:ln>
            </p:spPr>
          </p:pic>
        </p:grpSp>
      </p:grpSp>
      <p:sp>
        <p:nvSpPr>
          <p:cNvPr id="6" name="TextBox 5"/>
          <p:cNvSpPr txBox="1"/>
          <p:nvPr/>
        </p:nvSpPr>
        <p:spPr>
          <a:xfrm>
            <a:off x="355600" y="150167"/>
            <a:ext cx="8242300" cy="461665"/>
          </a:xfrm>
          <a:prstGeom prst="rect">
            <a:avLst/>
          </a:prstGeom>
          <a:noFill/>
        </p:spPr>
        <p:txBody>
          <a:bodyPr wrap="square" rtlCol="0">
            <a:spAutoFit/>
          </a:bodyPr>
          <a:lstStyle/>
          <a:p>
            <a:pPr algn="ctr"/>
            <a:r>
              <a:rPr lang="en-US" sz="2400" b="1" dirty="0" smtClean="0">
                <a:solidFill>
                  <a:srgbClr val="FF0000"/>
                </a:solidFill>
              </a:rPr>
              <a:t>Lab X-ray and Synchrotron Radiation TRXRF (</a:t>
            </a:r>
            <a:r>
              <a:rPr lang="en-US" sz="2400" b="1" dirty="0" err="1" smtClean="0">
                <a:solidFill>
                  <a:srgbClr val="FF0000"/>
                </a:solidFill>
              </a:rPr>
              <a:t>Schmeling</a:t>
            </a:r>
            <a:r>
              <a:rPr lang="en-US" sz="2400" b="1" dirty="0" smtClean="0">
                <a:solidFill>
                  <a:srgbClr val="FF0000"/>
                </a:solidFill>
              </a:rPr>
              <a:t>, Sutton) </a:t>
            </a:r>
            <a:endParaRPr lang="en-US" sz="2400" b="1" dirty="0">
              <a:solidFill>
                <a:srgbClr val="FF0000"/>
              </a:solidFill>
            </a:endParaRPr>
          </a:p>
        </p:txBody>
      </p:sp>
      <p:sp>
        <p:nvSpPr>
          <p:cNvPr id="7" name="TextBox 6"/>
          <p:cNvSpPr txBox="1"/>
          <p:nvPr/>
        </p:nvSpPr>
        <p:spPr>
          <a:xfrm>
            <a:off x="1466850" y="1803400"/>
            <a:ext cx="3314700" cy="338554"/>
          </a:xfrm>
          <a:prstGeom prst="rect">
            <a:avLst/>
          </a:prstGeom>
          <a:noFill/>
        </p:spPr>
        <p:txBody>
          <a:bodyPr wrap="square" rtlCol="0">
            <a:spAutoFit/>
          </a:bodyPr>
          <a:lstStyle/>
          <a:p>
            <a:r>
              <a:rPr lang="en-US" sz="1600" b="1" dirty="0" smtClean="0">
                <a:solidFill>
                  <a:srgbClr val="000090"/>
                </a:solidFill>
              </a:rPr>
              <a:t>Synchrotron Radiation apparatus</a:t>
            </a:r>
            <a:endParaRPr lang="en-US" sz="1600" b="1" dirty="0">
              <a:solidFill>
                <a:srgbClr val="000090"/>
              </a:solidFill>
            </a:endParaRPr>
          </a:p>
        </p:txBody>
      </p:sp>
      <p:sp>
        <p:nvSpPr>
          <p:cNvPr id="9" name="TextBox 8"/>
          <p:cNvSpPr txBox="1"/>
          <p:nvPr/>
        </p:nvSpPr>
        <p:spPr>
          <a:xfrm>
            <a:off x="5397500" y="4826000"/>
            <a:ext cx="3378200" cy="1477328"/>
          </a:xfrm>
          <a:prstGeom prst="rect">
            <a:avLst/>
          </a:prstGeom>
          <a:noFill/>
        </p:spPr>
        <p:txBody>
          <a:bodyPr wrap="square" rtlCol="0">
            <a:spAutoFit/>
          </a:bodyPr>
          <a:lstStyle/>
          <a:p>
            <a:r>
              <a:rPr lang="en-US" b="1" dirty="0" smtClean="0">
                <a:solidFill>
                  <a:srgbClr val="000090"/>
                </a:solidFill>
              </a:rPr>
              <a:t>Reflected photons don’t penetrate; otherwise detector would be jammed with Si X-rays; allows preferential fluorescence of surface contaminant particles</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1052 Spot 1 Comparison.jpg"/>
          <p:cNvPicPr>
            <a:picLocks noChangeAspect="1"/>
          </p:cNvPicPr>
          <p:nvPr/>
        </p:nvPicPr>
        <p:blipFill>
          <a:blip r:embed="rId2" cstate="print"/>
          <a:stretch>
            <a:fillRect/>
          </a:stretch>
        </p:blipFill>
        <p:spPr>
          <a:xfrm>
            <a:off x="1" y="1310456"/>
            <a:ext cx="6362700" cy="4788424"/>
          </a:xfrm>
          <a:prstGeom prst="rect">
            <a:avLst/>
          </a:prstGeom>
        </p:spPr>
      </p:pic>
      <p:sp>
        <p:nvSpPr>
          <p:cNvPr id="2" name="TextBox 1"/>
          <p:cNvSpPr txBox="1"/>
          <p:nvPr/>
        </p:nvSpPr>
        <p:spPr>
          <a:xfrm>
            <a:off x="355600" y="342900"/>
            <a:ext cx="7226300" cy="400110"/>
          </a:xfrm>
          <a:prstGeom prst="rect">
            <a:avLst/>
          </a:prstGeom>
          <a:noFill/>
        </p:spPr>
        <p:txBody>
          <a:bodyPr wrap="square" rtlCol="0">
            <a:spAutoFit/>
          </a:bodyPr>
          <a:lstStyle/>
          <a:p>
            <a:r>
              <a:rPr lang="en-US" sz="2000" b="1" dirty="0" smtClean="0">
                <a:solidFill>
                  <a:srgbClr val="FF0000"/>
                </a:solidFill>
              </a:rPr>
              <a:t>Laboratory TRXRF spectrum of Si sample 61052 (</a:t>
            </a:r>
            <a:r>
              <a:rPr lang="en-US" sz="2000" b="1" dirty="0" err="1" smtClean="0">
                <a:solidFill>
                  <a:srgbClr val="FF0000"/>
                </a:solidFill>
              </a:rPr>
              <a:t>Schmeling</a:t>
            </a:r>
            <a:r>
              <a:rPr lang="en-US" sz="2000" b="1" dirty="0" smtClean="0">
                <a:solidFill>
                  <a:srgbClr val="FF0000"/>
                </a:solidFill>
              </a:rPr>
              <a:t>)</a:t>
            </a:r>
            <a:endParaRPr lang="en-US" sz="2000" b="1" dirty="0">
              <a:solidFill>
                <a:srgbClr val="FF0000"/>
              </a:solidFill>
            </a:endParaRPr>
          </a:p>
        </p:txBody>
      </p:sp>
      <p:sp>
        <p:nvSpPr>
          <p:cNvPr id="4" name="TextBox 3"/>
          <p:cNvSpPr txBox="1"/>
          <p:nvPr/>
        </p:nvSpPr>
        <p:spPr>
          <a:xfrm>
            <a:off x="5829300" y="743010"/>
            <a:ext cx="3060700" cy="6186310"/>
          </a:xfrm>
          <a:prstGeom prst="rect">
            <a:avLst/>
          </a:prstGeom>
          <a:noFill/>
        </p:spPr>
        <p:txBody>
          <a:bodyPr wrap="square" rtlCol="0">
            <a:spAutoFit/>
          </a:bodyPr>
          <a:lstStyle/>
          <a:p>
            <a:r>
              <a:rPr lang="en-US" b="1" dirty="0" smtClean="0">
                <a:solidFill>
                  <a:srgbClr val="000090"/>
                </a:solidFill>
              </a:rPr>
              <a:t>Scattered Mo L line X-rays limit contaminant X-rays to about 13 </a:t>
            </a:r>
            <a:r>
              <a:rPr lang="en-US" b="1" dirty="0" err="1" smtClean="0">
                <a:solidFill>
                  <a:srgbClr val="000090"/>
                </a:solidFill>
              </a:rPr>
              <a:t>KeV</a:t>
            </a:r>
            <a:r>
              <a:rPr lang="en-US" b="1" dirty="0" smtClean="0">
                <a:solidFill>
                  <a:srgbClr val="000090"/>
                </a:solidFill>
              </a:rPr>
              <a:t> (</a:t>
            </a:r>
            <a:r>
              <a:rPr lang="en-US" b="1" dirty="0" err="1" smtClean="0">
                <a:solidFill>
                  <a:srgbClr val="000090"/>
                </a:solidFill>
              </a:rPr>
              <a:t>Rb</a:t>
            </a:r>
            <a:r>
              <a:rPr lang="en-US" b="1" dirty="0" smtClean="0">
                <a:solidFill>
                  <a:srgbClr val="000090"/>
                </a:solidFill>
              </a:rPr>
              <a:t>).  Low fluorescence  yield gives poor sensitivity for elements lighter than Ca.  K X-ray lines from </a:t>
            </a:r>
            <a:r>
              <a:rPr lang="en-US" b="1" dirty="0" err="1" smtClean="0">
                <a:solidFill>
                  <a:srgbClr val="000090"/>
                </a:solidFill>
              </a:rPr>
              <a:t>Ca-Rb</a:t>
            </a:r>
            <a:r>
              <a:rPr lang="en-US" b="1" dirty="0" smtClean="0">
                <a:solidFill>
                  <a:srgbClr val="000090"/>
                </a:solidFill>
              </a:rPr>
              <a:t>; L lines from </a:t>
            </a:r>
            <a:r>
              <a:rPr lang="en-US" b="1" dirty="0" err="1" smtClean="0">
                <a:solidFill>
                  <a:srgbClr val="000090"/>
                </a:solidFill>
              </a:rPr>
              <a:t>Hf</a:t>
            </a:r>
            <a:r>
              <a:rPr lang="en-US" b="1" dirty="0" smtClean="0">
                <a:solidFill>
                  <a:srgbClr val="000090"/>
                </a:solidFill>
              </a:rPr>
              <a:t> through </a:t>
            </a:r>
            <a:r>
              <a:rPr lang="en-US" b="1" dirty="0" err="1" smtClean="0">
                <a:solidFill>
                  <a:srgbClr val="000090"/>
                </a:solidFill>
              </a:rPr>
              <a:t>Pb</a:t>
            </a:r>
            <a:r>
              <a:rPr lang="en-US" b="1" dirty="0">
                <a:solidFill>
                  <a:srgbClr val="000090"/>
                </a:solidFill>
              </a:rPr>
              <a:t> </a:t>
            </a:r>
            <a:r>
              <a:rPr lang="en-US" b="1" dirty="0" smtClean="0">
                <a:solidFill>
                  <a:srgbClr val="000090"/>
                </a:solidFill>
              </a:rPr>
              <a:t>measurable.</a:t>
            </a:r>
          </a:p>
          <a:p>
            <a:endParaRPr lang="en-US" b="1" dirty="0">
              <a:solidFill>
                <a:srgbClr val="000090"/>
              </a:solidFill>
            </a:endParaRPr>
          </a:p>
          <a:p>
            <a:r>
              <a:rPr lang="en-US" b="1" dirty="0" smtClean="0">
                <a:solidFill>
                  <a:srgbClr val="000090"/>
                </a:solidFill>
              </a:rPr>
              <a:t>High </a:t>
            </a:r>
            <a:r>
              <a:rPr lang="en-US" b="1" dirty="0" smtClean="0">
                <a:solidFill>
                  <a:srgbClr val="000090"/>
                </a:solidFill>
              </a:rPr>
              <a:t>background in before spectrum </a:t>
            </a:r>
            <a:r>
              <a:rPr lang="en-US" b="1" dirty="0" smtClean="0">
                <a:solidFill>
                  <a:srgbClr val="000090"/>
                </a:solidFill>
              </a:rPr>
              <a:t>interpreted as inelastic scattering from organic contamination.  </a:t>
            </a:r>
            <a:r>
              <a:rPr lang="en-US" b="1" dirty="0">
                <a:solidFill>
                  <a:srgbClr val="000090"/>
                </a:solidFill>
              </a:rPr>
              <a:t>C</a:t>
            </a:r>
            <a:r>
              <a:rPr lang="en-US" b="1" dirty="0" smtClean="0">
                <a:solidFill>
                  <a:srgbClr val="000090"/>
                </a:solidFill>
              </a:rPr>
              <a:t>ontaminants significantly, but not totally, removed by CO</a:t>
            </a:r>
            <a:r>
              <a:rPr lang="en-US" b="1" baseline="-25000" dirty="0" smtClean="0">
                <a:solidFill>
                  <a:srgbClr val="000090"/>
                </a:solidFill>
              </a:rPr>
              <a:t>2</a:t>
            </a:r>
            <a:r>
              <a:rPr lang="en-US" b="1" dirty="0" smtClean="0">
                <a:solidFill>
                  <a:srgbClr val="000090"/>
                </a:solidFill>
              </a:rPr>
              <a:t> snow cleaning, discussed below. </a:t>
            </a:r>
          </a:p>
          <a:p>
            <a:endParaRPr lang="en-US" b="1" dirty="0">
              <a:solidFill>
                <a:srgbClr val="000090"/>
              </a:solidFill>
            </a:endParaRPr>
          </a:p>
          <a:p>
            <a:r>
              <a:rPr lang="en-US" b="1" dirty="0" smtClean="0">
                <a:solidFill>
                  <a:srgbClr val="000090"/>
                </a:solidFill>
              </a:rPr>
              <a:t>Detection limits in 4-13 </a:t>
            </a:r>
            <a:r>
              <a:rPr lang="en-US" b="1" dirty="0" err="1" smtClean="0">
                <a:solidFill>
                  <a:srgbClr val="000090"/>
                </a:solidFill>
              </a:rPr>
              <a:t>keV</a:t>
            </a:r>
            <a:r>
              <a:rPr lang="en-US" b="1" dirty="0" smtClean="0">
                <a:solidFill>
                  <a:srgbClr val="000090"/>
                </a:solidFill>
              </a:rPr>
              <a:t> range about 10</a:t>
            </a:r>
            <a:r>
              <a:rPr lang="en-US" b="1" baseline="30000" dirty="0" smtClean="0">
                <a:solidFill>
                  <a:srgbClr val="000090"/>
                </a:solidFill>
              </a:rPr>
              <a:t>11</a:t>
            </a:r>
            <a:r>
              <a:rPr lang="en-US" b="1" dirty="0" smtClean="0">
                <a:solidFill>
                  <a:srgbClr val="000090"/>
                </a:solidFill>
              </a:rPr>
              <a:t> – 10</a:t>
            </a:r>
            <a:r>
              <a:rPr lang="en-US" b="1" baseline="30000" dirty="0" smtClean="0">
                <a:solidFill>
                  <a:srgbClr val="000090"/>
                </a:solidFill>
              </a:rPr>
              <a:t>12</a:t>
            </a:r>
            <a:r>
              <a:rPr lang="en-US" b="1" dirty="0" smtClean="0">
                <a:solidFill>
                  <a:srgbClr val="000090"/>
                </a:solidFill>
              </a:rPr>
              <a:t> atoms/cm</a:t>
            </a:r>
            <a:r>
              <a:rPr lang="en-US" b="1" baseline="30000" dirty="0" smtClean="0">
                <a:solidFill>
                  <a:srgbClr val="000090"/>
                </a:solidFill>
              </a:rPr>
              <a:t>2</a:t>
            </a:r>
            <a:r>
              <a:rPr lang="en-US" b="1" dirty="0" smtClean="0">
                <a:solidFill>
                  <a:srgbClr val="000090"/>
                </a:solidFill>
              </a:rPr>
              <a:t>.  Area analyzed about 1x5 mm.</a:t>
            </a:r>
            <a:endParaRPr lang="en-US" b="1" dirty="0">
              <a:solidFill>
                <a:srgbClr val="00009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1371600"/>
            <a:ext cx="9053513"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2"/>
          <p:cNvSpPr txBox="1">
            <a:spLocks noChangeArrowheads="1"/>
          </p:cNvSpPr>
          <p:nvPr/>
        </p:nvSpPr>
        <p:spPr bwMode="auto">
          <a:xfrm>
            <a:off x="44450" y="128588"/>
            <a:ext cx="9053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000090"/>
                </a:solidFill>
                <a:latin typeface="Calibri" charset="0"/>
              </a:rPr>
              <a:t>Synchrotron radiation TRXRF spectra at critical angle (preferentially fluorescing contamination).  </a:t>
            </a:r>
            <a:r>
              <a:rPr lang="en-US" sz="1800" b="1" dirty="0" err="1" smtClean="0">
                <a:solidFill>
                  <a:srgbClr val="000090"/>
                </a:solidFill>
                <a:latin typeface="Calibri" charset="0"/>
              </a:rPr>
              <a:t>SoS</a:t>
            </a:r>
            <a:r>
              <a:rPr lang="en-US" sz="1800" b="1" dirty="0" smtClean="0">
                <a:solidFill>
                  <a:srgbClr val="000090"/>
                </a:solidFill>
                <a:latin typeface="Calibri" charset="0"/>
              </a:rPr>
              <a:t> 60326 </a:t>
            </a:r>
            <a:r>
              <a:rPr lang="en-US" sz="1800" b="1" dirty="0">
                <a:solidFill>
                  <a:srgbClr val="000090"/>
                </a:solidFill>
                <a:latin typeface="Calibri" charset="0"/>
              </a:rPr>
              <a:t>shows </a:t>
            </a:r>
            <a:r>
              <a:rPr lang="en-US" sz="1800" b="1" dirty="0" smtClean="0">
                <a:solidFill>
                  <a:srgbClr val="000090"/>
                </a:solidFill>
                <a:latin typeface="Calibri" charset="0"/>
              </a:rPr>
              <a:t>much </a:t>
            </a:r>
            <a:r>
              <a:rPr lang="en-US" sz="1800" b="1" dirty="0" smtClean="0">
                <a:solidFill>
                  <a:srgbClr val="000090"/>
                </a:solidFill>
                <a:latin typeface="Calibri" charset="0"/>
              </a:rPr>
              <a:t>less </a:t>
            </a:r>
            <a:r>
              <a:rPr lang="en-US" sz="1800" b="1" dirty="0">
                <a:solidFill>
                  <a:srgbClr val="000090"/>
                </a:solidFill>
                <a:latin typeface="Calibri" charset="0"/>
              </a:rPr>
              <a:t>Cr, </a:t>
            </a:r>
            <a:r>
              <a:rPr lang="en-US" sz="1800" b="1" dirty="0" err="1">
                <a:solidFill>
                  <a:srgbClr val="000090"/>
                </a:solidFill>
                <a:latin typeface="Calibri" charset="0"/>
              </a:rPr>
              <a:t>Mn</a:t>
            </a:r>
            <a:r>
              <a:rPr lang="en-US" sz="1800" b="1" dirty="0">
                <a:solidFill>
                  <a:srgbClr val="000090"/>
                </a:solidFill>
                <a:latin typeface="Calibri" charset="0"/>
              </a:rPr>
              <a:t>, Fe, Ni, Cu, </a:t>
            </a:r>
            <a:r>
              <a:rPr lang="en-US" sz="1800" b="1" dirty="0" smtClean="0">
                <a:solidFill>
                  <a:srgbClr val="000090"/>
                </a:solidFill>
                <a:latin typeface="Calibri" charset="0"/>
              </a:rPr>
              <a:t>Zn than </a:t>
            </a:r>
            <a:r>
              <a:rPr lang="en-US" sz="1800" b="1" dirty="0" err="1" smtClean="0">
                <a:solidFill>
                  <a:srgbClr val="000090"/>
                </a:solidFill>
                <a:latin typeface="Calibri" charset="0"/>
              </a:rPr>
              <a:t>SoS</a:t>
            </a:r>
            <a:r>
              <a:rPr lang="en-US" sz="1800" b="1" dirty="0" smtClean="0">
                <a:solidFill>
                  <a:srgbClr val="000090"/>
                </a:solidFill>
                <a:latin typeface="Calibri" charset="0"/>
              </a:rPr>
              <a:t> 60966.   Reflected photon energy can be varied.  Detection limits 10</a:t>
            </a:r>
            <a:r>
              <a:rPr lang="en-US" sz="1800" b="1" baseline="30000" dirty="0" smtClean="0">
                <a:solidFill>
                  <a:srgbClr val="000090"/>
                </a:solidFill>
                <a:latin typeface="Calibri" charset="0"/>
              </a:rPr>
              <a:t>9</a:t>
            </a:r>
            <a:r>
              <a:rPr lang="en-US" sz="1800" b="1" dirty="0" smtClean="0">
                <a:solidFill>
                  <a:srgbClr val="000090"/>
                </a:solidFill>
                <a:latin typeface="Calibri" charset="0"/>
              </a:rPr>
              <a:t> – 10</a:t>
            </a:r>
            <a:r>
              <a:rPr lang="en-US" sz="1800" b="1" baseline="30000" dirty="0" smtClean="0">
                <a:solidFill>
                  <a:srgbClr val="000090"/>
                </a:solidFill>
                <a:latin typeface="Calibri" charset="0"/>
              </a:rPr>
              <a:t>11</a:t>
            </a:r>
            <a:r>
              <a:rPr lang="en-US" sz="1800" b="1" dirty="0" smtClean="0">
                <a:solidFill>
                  <a:srgbClr val="000090"/>
                </a:solidFill>
                <a:latin typeface="Calibri" charset="0"/>
              </a:rPr>
              <a:t> atoms/cm</a:t>
            </a:r>
            <a:r>
              <a:rPr lang="en-US" sz="1800" b="1" baseline="30000" dirty="0" smtClean="0">
                <a:solidFill>
                  <a:srgbClr val="000090"/>
                </a:solidFill>
                <a:latin typeface="Calibri" charset="0"/>
              </a:rPr>
              <a:t>2</a:t>
            </a:r>
            <a:r>
              <a:rPr lang="en-US" sz="1800" b="1" dirty="0" smtClean="0">
                <a:solidFill>
                  <a:srgbClr val="000090"/>
                </a:solidFill>
                <a:latin typeface="Calibri" charset="0"/>
              </a:rPr>
              <a:t>, depending on element and photon energy.  Areas analyzed roughly 1x5 mm</a:t>
            </a:r>
            <a:endParaRPr lang="en-US" sz="1800" b="1" dirty="0">
              <a:solidFill>
                <a:srgbClr val="000090"/>
              </a:solidFill>
              <a:latin typeface="Calibri"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38"/>
            <a:ext cx="8229600" cy="690562"/>
          </a:xfrm>
        </p:spPr>
        <p:txBody>
          <a:bodyPr>
            <a:normAutofit/>
          </a:bodyPr>
          <a:lstStyle/>
          <a:p>
            <a:r>
              <a:rPr lang="en-US" sz="2400" b="1" dirty="0" smtClean="0">
                <a:solidFill>
                  <a:srgbClr val="FF0000"/>
                </a:solidFill>
              </a:rPr>
              <a:t>Time-of-Flight SIMS (</a:t>
            </a:r>
            <a:r>
              <a:rPr lang="en-US" sz="2400" b="1" dirty="0" err="1" smtClean="0">
                <a:solidFill>
                  <a:srgbClr val="FF0000"/>
                </a:solidFill>
              </a:rPr>
              <a:t>Goreva</a:t>
            </a:r>
            <a:r>
              <a:rPr lang="en-US" sz="2400" b="1" dirty="0" smtClean="0">
                <a:solidFill>
                  <a:srgbClr val="FF0000"/>
                </a:solidFill>
              </a:rPr>
              <a:t>)</a:t>
            </a:r>
            <a:endParaRPr lang="en-US" sz="2400" b="1" dirty="0">
              <a:solidFill>
                <a:srgbClr val="FF0000"/>
              </a:solidFill>
            </a:endParaRPr>
          </a:p>
        </p:txBody>
      </p:sp>
      <p:pic>
        <p:nvPicPr>
          <p:cNvPr id="4" name="Picture 3" descr="Slide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6502400" cy="4876800"/>
          </a:xfrm>
          <a:prstGeom prst="rect">
            <a:avLst/>
          </a:prstGeom>
        </p:spPr>
      </p:pic>
      <p:sp>
        <p:nvSpPr>
          <p:cNvPr id="5" name="TextBox 4"/>
          <p:cNvSpPr txBox="1"/>
          <p:nvPr/>
        </p:nvSpPr>
        <p:spPr>
          <a:xfrm>
            <a:off x="457200" y="780871"/>
            <a:ext cx="8343900" cy="1200329"/>
          </a:xfrm>
          <a:prstGeom prst="rect">
            <a:avLst/>
          </a:prstGeom>
          <a:noFill/>
        </p:spPr>
        <p:txBody>
          <a:bodyPr wrap="square" rtlCol="0">
            <a:spAutoFit/>
          </a:bodyPr>
          <a:lstStyle/>
          <a:p>
            <a:r>
              <a:rPr lang="en-US" b="1" dirty="0" smtClean="0">
                <a:solidFill>
                  <a:srgbClr val="000090"/>
                </a:solidFill>
              </a:rPr>
              <a:t>Samples are sputtered with a pulsed ion beam and secondary ions measured with a time-of-flight mass spectrometer, capable of operating at high mass resolution to distinguish interfering molecular ion peaks.   Example shown for mass 29.   Sputtering rates are very low with pulsed beam, so only surfaces are analyzed.</a:t>
            </a:r>
            <a:endParaRPr lang="en-US" b="1" dirty="0">
              <a:solidFill>
                <a:srgbClr val="000090"/>
              </a:solidFill>
            </a:endParaRPr>
          </a:p>
        </p:txBody>
      </p:sp>
    </p:spTree>
    <p:extLst>
      <p:ext uri="{BB962C8B-B14F-4D97-AF65-F5344CB8AC3E}">
        <p14:creationId xmlns:p14="http://schemas.microsoft.com/office/powerpoint/2010/main" val="99414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6334124" cy="4826000"/>
          </a:xfrm>
          <a:prstGeom prst="rect">
            <a:avLst/>
          </a:prstGeom>
        </p:spPr>
      </p:pic>
      <p:sp>
        <p:nvSpPr>
          <p:cNvPr id="5" name="TextBox 4"/>
          <p:cNvSpPr txBox="1"/>
          <p:nvPr/>
        </p:nvSpPr>
        <p:spPr>
          <a:xfrm>
            <a:off x="5016500" y="705683"/>
            <a:ext cx="3898900" cy="3970318"/>
          </a:xfrm>
          <a:prstGeom prst="rect">
            <a:avLst/>
          </a:prstGeom>
          <a:noFill/>
        </p:spPr>
        <p:txBody>
          <a:bodyPr wrap="square" rtlCol="0">
            <a:spAutoFit/>
          </a:bodyPr>
          <a:lstStyle/>
          <a:p>
            <a:r>
              <a:rPr lang="en-US" dirty="0" smtClean="0"/>
              <a:t>60289 Si has a clean lab TRXRF spectrum, but large </a:t>
            </a:r>
            <a:r>
              <a:rPr lang="en-US" dirty="0" err="1" smtClean="0"/>
              <a:t>Ca</a:t>
            </a:r>
            <a:r>
              <a:rPr lang="en-US" dirty="0" smtClean="0"/>
              <a:t> and Cr  backgrounds, interfering with SIMS analysis (slide </a:t>
            </a:r>
            <a:r>
              <a:rPr lang="en-US" dirty="0" smtClean="0"/>
              <a:t>16)</a:t>
            </a:r>
            <a:r>
              <a:rPr lang="en-US" dirty="0" smtClean="0"/>
              <a:t>.</a:t>
            </a:r>
          </a:p>
          <a:p>
            <a:endParaRPr lang="en-US" dirty="0"/>
          </a:p>
          <a:p>
            <a:r>
              <a:rPr lang="en-US" dirty="0" smtClean="0"/>
              <a:t>This image shows correlated Al, Na streaks (scratches).  Other images show Fe, Na rich scratches.</a:t>
            </a:r>
          </a:p>
          <a:p>
            <a:endParaRPr lang="en-US" dirty="0"/>
          </a:p>
          <a:p>
            <a:r>
              <a:rPr lang="en-US" dirty="0" smtClean="0"/>
              <a:t>60289 was recognized as a heavily scratched sample but had apparently clean areas for SIMS analysis.</a:t>
            </a:r>
          </a:p>
          <a:p>
            <a:endParaRPr lang="en-US" dirty="0"/>
          </a:p>
          <a:p>
            <a:endParaRPr lang="en-US" dirty="0"/>
          </a:p>
        </p:txBody>
      </p:sp>
    </p:spTree>
    <p:extLst>
      <p:ext uri="{BB962C8B-B14F-4D97-AF65-F5344CB8AC3E}">
        <p14:creationId xmlns:p14="http://schemas.microsoft.com/office/powerpoint/2010/main" val="7393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274638"/>
            <a:ext cx="7912100" cy="525462"/>
          </a:xfrm>
        </p:spPr>
        <p:txBody>
          <a:bodyPr>
            <a:normAutofit/>
          </a:bodyPr>
          <a:lstStyle/>
          <a:p>
            <a:r>
              <a:rPr lang="en-US" sz="2800" b="1" dirty="0" smtClean="0">
                <a:solidFill>
                  <a:srgbClr val="FF0000"/>
                </a:solidFill>
              </a:rPr>
              <a:t>Conventional (</a:t>
            </a:r>
            <a:r>
              <a:rPr lang="en-US" sz="2800" b="1" dirty="0" err="1" smtClean="0">
                <a:solidFill>
                  <a:srgbClr val="FF0000"/>
                </a:solidFill>
              </a:rPr>
              <a:t>Cameca</a:t>
            </a:r>
            <a:r>
              <a:rPr lang="en-US" sz="2800" b="1" dirty="0" smtClean="0">
                <a:solidFill>
                  <a:srgbClr val="FF0000"/>
                </a:solidFill>
              </a:rPr>
              <a:t>) SIMS </a:t>
            </a:r>
            <a:endParaRPr lang="en-US" sz="2800" b="1" dirty="0">
              <a:solidFill>
                <a:srgbClr val="FF0000"/>
              </a:solidFill>
            </a:endParaRPr>
          </a:p>
        </p:txBody>
      </p:sp>
      <p:sp>
        <p:nvSpPr>
          <p:cNvPr id="3" name="Content Placeholder 2"/>
          <p:cNvSpPr>
            <a:spLocks noGrp="1"/>
          </p:cNvSpPr>
          <p:nvPr>
            <p:ph idx="1"/>
          </p:nvPr>
        </p:nvSpPr>
        <p:spPr>
          <a:xfrm>
            <a:off x="774700" y="1104900"/>
            <a:ext cx="8178800" cy="3865563"/>
          </a:xfrm>
        </p:spPr>
        <p:txBody>
          <a:bodyPr>
            <a:normAutofit fontScale="92500" lnSpcReduction="10000"/>
          </a:bodyPr>
          <a:lstStyle/>
          <a:p>
            <a:pPr marL="0" indent="0">
              <a:buNone/>
            </a:pPr>
            <a:r>
              <a:rPr lang="en-US" sz="2000" b="1" dirty="0" smtClean="0">
                <a:solidFill>
                  <a:srgbClr val="000090"/>
                </a:solidFill>
              </a:rPr>
              <a:t>There are serious disadvantages to the use of conventional SIMS analysis to assess cleaning:</a:t>
            </a:r>
          </a:p>
          <a:p>
            <a:r>
              <a:rPr lang="en-US" sz="2000" b="1" dirty="0" smtClean="0">
                <a:solidFill>
                  <a:srgbClr val="000090"/>
                </a:solidFill>
              </a:rPr>
              <a:t>Small areas analyzed  (order 100 microns)</a:t>
            </a:r>
          </a:p>
          <a:p>
            <a:r>
              <a:rPr lang="en-US" sz="2000" b="1" dirty="0" smtClean="0">
                <a:solidFill>
                  <a:srgbClr val="000090"/>
                </a:solidFill>
              </a:rPr>
              <a:t>Not quantitative for surface analysis due to transient sputtering.</a:t>
            </a:r>
          </a:p>
          <a:p>
            <a:r>
              <a:rPr lang="en-US" sz="2000" b="1" dirty="0" smtClean="0">
                <a:solidFill>
                  <a:srgbClr val="000090"/>
                </a:solidFill>
              </a:rPr>
              <a:t>Long turnaround time for assessment.</a:t>
            </a:r>
          </a:p>
          <a:p>
            <a:pPr marL="0" indent="0">
              <a:buNone/>
            </a:pPr>
            <a:r>
              <a:rPr lang="en-US" sz="2000" b="1" dirty="0" smtClean="0">
                <a:solidFill>
                  <a:srgbClr val="000090"/>
                </a:solidFill>
              </a:rPr>
              <a:t>However, conventional SIMS can provide an (ultimate?) check of a sample that appears to be clean by other assessment techniques.  For elements like </a:t>
            </a:r>
            <a:r>
              <a:rPr lang="en-US" sz="2000" b="1" dirty="0" err="1" smtClean="0">
                <a:solidFill>
                  <a:srgbClr val="000090"/>
                </a:solidFill>
              </a:rPr>
              <a:t>NaAlCaCr</a:t>
            </a:r>
            <a:r>
              <a:rPr lang="en-US" sz="2000" b="1" dirty="0">
                <a:solidFill>
                  <a:srgbClr val="000090"/>
                </a:solidFill>
              </a:rPr>
              <a:t> </a:t>
            </a:r>
            <a:r>
              <a:rPr lang="en-US" sz="2000" b="1" dirty="0" smtClean="0">
                <a:solidFill>
                  <a:srgbClr val="000090"/>
                </a:solidFill>
              </a:rPr>
              <a:t>on </a:t>
            </a:r>
            <a:r>
              <a:rPr lang="en-US" sz="2000" b="1" dirty="0" err="1" smtClean="0">
                <a:solidFill>
                  <a:srgbClr val="000090"/>
                </a:solidFill>
              </a:rPr>
              <a:t>precleaned</a:t>
            </a:r>
            <a:r>
              <a:rPr lang="en-US" sz="2000" b="1" dirty="0" smtClean="0">
                <a:solidFill>
                  <a:srgbClr val="000090"/>
                </a:solidFill>
              </a:rPr>
              <a:t> samples, there are essentially no clean spots so sampling is not as issue.</a:t>
            </a:r>
          </a:p>
          <a:p>
            <a:pPr marL="0" indent="0">
              <a:buNone/>
            </a:pPr>
            <a:endParaRPr lang="en-US" sz="2000" b="1" dirty="0">
              <a:solidFill>
                <a:srgbClr val="000090"/>
              </a:solidFill>
            </a:endParaRPr>
          </a:p>
          <a:p>
            <a:pPr marL="0" indent="0">
              <a:buNone/>
            </a:pPr>
            <a:r>
              <a:rPr lang="en-US" sz="2000" b="1" dirty="0" smtClean="0">
                <a:solidFill>
                  <a:srgbClr val="000090"/>
                </a:solidFill>
              </a:rPr>
              <a:t>Cleanliness is verified by obtaining a clean, uncontaminated solar wind profile of the above elements, as illustrated by the </a:t>
            </a:r>
            <a:r>
              <a:rPr lang="en-US" sz="2000" b="1" dirty="0" smtClean="0">
                <a:solidFill>
                  <a:srgbClr val="000090"/>
                </a:solidFill>
              </a:rPr>
              <a:t>solar wind modeling curve in the following </a:t>
            </a:r>
            <a:r>
              <a:rPr lang="en-US" sz="2000" b="1" dirty="0" smtClean="0">
                <a:solidFill>
                  <a:srgbClr val="000090"/>
                </a:solidFill>
              </a:rPr>
              <a:t>figure.</a:t>
            </a:r>
          </a:p>
          <a:p>
            <a:pPr marL="0" indent="0">
              <a:buNone/>
            </a:pPr>
            <a:endParaRPr lang="en-US" sz="2000" b="1" dirty="0">
              <a:solidFill>
                <a:srgbClr val="000090"/>
              </a:solidFill>
            </a:endParaRPr>
          </a:p>
        </p:txBody>
      </p:sp>
    </p:spTree>
    <p:extLst>
      <p:ext uri="{BB962C8B-B14F-4D97-AF65-F5344CB8AC3E}">
        <p14:creationId xmlns:p14="http://schemas.microsoft.com/office/powerpoint/2010/main" val="352699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077700701"/>
              </p:ext>
            </p:extLst>
          </p:nvPr>
        </p:nvGraphicFramePr>
        <p:xfrm>
          <a:off x="666750" y="647700"/>
          <a:ext cx="7670800"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400300" y="183634"/>
            <a:ext cx="3962400" cy="369332"/>
          </a:xfrm>
          <a:prstGeom prst="rect">
            <a:avLst/>
          </a:prstGeom>
          <a:noFill/>
        </p:spPr>
        <p:txBody>
          <a:bodyPr wrap="square" rtlCol="0">
            <a:spAutoFit/>
          </a:bodyPr>
          <a:lstStyle/>
          <a:p>
            <a:r>
              <a:rPr lang="en-US" b="1" dirty="0">
                <a:solidFill>
                  <a:srgbClr val="FF0000"/>
                </a:solidFill>
              </a:rPr>
              <a:t>SIMS </a:t>
            </a:r>
            <a:r>
              <a:rPr lang="en-US" b="1" dirty="0" err="1">
                <a:solidFill>
                  <a:srgbClr val="FF0000"/>
                </a:solidFill>
              </a:rPr>
              <a:t>Ca</a:t>
            </a:r>
            <a:r>
              <a:rPr lang="en-US" b="1" dirty="0">
                <a:solidFill>
                  <a:srgbClr val="FF0000"/>
                </a:solidFill>
              </a:rPr>
              <a:t> profile on Si sample 60289</a:t>
            </a:r>
            <a:endParaRPr lang="en-US" dirty="0"/>
          </a:p>
        </p:txBody>
      </p:sp>
      <p:sp>
        <p:nvSpPr>
          <p:cNvPr id="4" name="TextBox 3"/>
          <p:cNvSpPr txBox="1"/>
          <p:nvPr/>
        </p:nvSpPr>
        <p:spPr>
          <a:xfrm>
            <a:off x="317500" y="5702300"/>
            <a:ext cx="8020050" cy="646331"/>
          </a:xfrm>
          <a:prstGeom prst="rect">
            <a:avLst/>
          </a:prstGeom>
          <a:noFill/>
        </p:spPr>
        <p:txBody>
          <a:bodyPr wrap="square" rtlCol="0">
            <a:spAutoFit/>
          </a:bodyPr>
          <a:lstStyle/>
          <a:p>
            <a:r>
              <a:rPr lang="en-US" b="1" dirty="0" smtClean="0">
                <a:solidFill>
                  <a:srgbClr val="000090"/>
                </a:solidFill>
              </a:rPr>
              <a:t>Sample had only standard JSC UPW cleaning.  A cleaned sample showing a profile like the theoretical solar wind profile can probably be considered “verified” clean</a:t>
            </a:r>
            <a:endParaRPr lang="en-US" b="1" dirty="0">
              <a:solidFill>
                <a:srgbClr val="000090"/>
              </a:solidFill>
            </a:endParaRPr>
          </a:p>
        </p:txBody>
      </p:sp>
    </p:spTree>
    <p:extLst>
      <p:ext uri="{BB962C8B-B14F-4D97-AF65-F5344CB8AC3E}">
        <p14:creationId xmlns:p14="http://schemas.microsoft.com/office/powerpoint/2010/main" val="1341676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0400" y="1536700"/>
            <a:ext cx="3670300" cy="3416320"/>
          </a:xfrm>
          <a:prstGeom prst="rect">
            <a:avLst/>
          </a:prstGeom>
          <a:noFill/>
        </p:spPr>
        <p:txBody>
          <a:bodyPr wrap="square" rtlCol="0">
            <a:spAutoFit/>
          </a:bodyPr>
          <a:lstStyle/>
          <a:p>
            <a:r>
              <a:rPr lang="en-US" b="1" dirty="0"/>
              <a:t>In use</a:t>
            </a:r>
            <a:endParaRPr lang="en-US" dirty="0"/>
          </a:p>
          <a:p>
            <a:r>
              <a:rPr lang="en-US" dirty="0"/>
              <a:t>   Ultra Pure </a:t>
            </a:r>
            <a:r>
              <a:rPr lang="en-US" dirty="0" smtClean="0"/>
              <a:t>Water (UPW)</a:t>
            </a:r>
            <a:endParaRPr lang="en-US" dirty="0"/>
          </a:p>
          <a:p>
            <a:r>
              <a:rPr lang="en-US" dirty="0"/>
              <a:t>   UV ozone</a:t>
            </a:r>
          </a:p>
          <a:p>
            <a:r>
              <a:rPr lang="en-US" dirty="0"/>
              <a:t>   Wet (acids, hot xylene)</a:t>
            </a:r>
          </a:p>
          <a:p>
            <a:r>
              <a:rPr lang="en-US" dirty="0"/>
              <a:t>   CO</a:t>
            </a:r>
            <a:r>
              <a:rPr lang="en-US" baseline="-25000" dirty="0"/>
              <a:t>2</a:t>
            </a:r>
            <a:r>
              <a:rPr lang="en-US" dirty="0"/>
              <a:t> snow</a:t>
            </a:r>
          </a:p>
          <a:p>
            <a:r>
              <a:rPr lang="en-US" dirty="0"/>
              <a:t>   Giant Cluster Ion Beam (GCIB)</a:t>
            </a:r>
          </a:p>
          <a:p>
            <a:r>
              <a:rPr lang="en-US" dirty="0"/>
              <a:t>   Acetate peels</a:t>
            </a:r>
          </a:p>
          <a:p>
            <a:r>
              <a:rPr lang="en-US" b="1" dirty="0"/>
              <a:t>Other possibilities</a:t>
            </a:r>
            <a:endParaRPr lang="en-US" dirty="0"/>
          </a:p>
          <a:p>
            <a:r>
              <a:rPr lang="en-US" dirty="0"/>
              <a:t>   Low energy ion beam</a:t>
            </a:r>
          </a:p>
          <a:p>
            <a:r>
              <a:rPr lang="en-US" dirty="0"/>
              <a:t>   Mechanical  </a:t>
            </a:r>
          </a:p>
          <a:p>
            <a:r>
              <a:rPr lang="en-US" dirty="0"/>
              <a:t>   Gas/Ion etching</a:t>
            </a:r>
          </a:p>
          <a:p>
            <a:endParaRPr lang="en-US" dirty="0"/>
          </a:p>
        </p:txBody>
      </p:sp>
      <p:sp>
        <p:nvSpPr>
          <p:cNvPr id="6" name="TextBox 5"/>
          <p:cNvSpPr txBox="1"/>
          <p:nvPr/>
        </p:nvSpPr>
        <p:spPr>
          <a:xfrm>
            <a:off x="3835400" y="1219200"/>
            <a:ext cx="3175000" cy="3693319"/>
          </a:xfrm>
          <a:prstGeom prst="rect">
            <a:avLst/>
          </a:prstGeom>
          <a:noFill/>
        </p:spPr>
        <p:txBody>
          <a:bodyPr wrap="square" rtlCol="0">
            <a:spAutoFit/>
          </a:bodyPr>
          <a:lstStyle/>
          <a:p>
            <a:r>
              <a:rPr lang="en-US" b="1" dirty="0"/>
              <a:t>PIs</a:t>
            </a:r>
          </a:p>
          <a:p>
            <a:r>
              <a:rPr lang="en-US" dirty="0"/>
              <a:t> </a:t>
            </a:r>
          </a:p>
          <a:p>
            <a:r>
              <a:rPr lang="en-US" dirty="0"/>
              <a:t>Curatorial Facility</a:t>
            </a:r>
          </a:p>
          <a:p>
            <a:r>
              <a:rPr lang="en-US" dirty="0"/>
              <a:t>Curatorial Facility</a:t>
            </a:r>
          </a:p>
          <a:p>
            <a:r>
              <a:rPr lang="en-US" dirty="0"/>
              <a:t>Burnett, </a:t>
            </a:r>
            <a:r>
              <a:rPr lang="en-US" dirty="0" err="1"/>
              <a:t>Humayun</a:t>
            </a:r>
            <a:r>
              <a:rPr lang="en-US" dirty="0"/>
              <a:t>, </a:t>
            </a:r>
            <a:r>
              <a:rPr lang="en-US" dirty="0" err="1"/>
              <a:t>Jurewicz</a:t>
            </a:r>
            <a:endParaRPr lang="en-US" dirty="0"/>
          </a:p>
          <a:p>
            <a:r>
              <a:rPr lang="en-US" dirty="0" err="1"/>
              <a:t>Veryovkin</a:t>
            </a:r>
            <a:endParaRPr lang="en-US" dirty="0"/>
          </a:p>
          <a:p>
            <a:r>
              <a:rPr lang="en-US" dirty="0" err="1"/>
              <a:t>Veryovkin</a:t>
            </a:r>
            <a:endParaRPr lang="en-US" dirty="0"/>
          </a:p>
          <a:p>
            <a:r>
              <a:rPr lang="en-US" dirty="0"/>
              <a:t>Kuhlman</a:t>
            </a:r>
          </a:p>
          <a:p>
            <a:r>
              <a:rPr lang="en-US" dirty="0"/>
              <a:t> </a:t>
            </a:r>
          </a:p>
          <a:p>
            <a:r>
              <a:rPr lang="en-US" dirty="0" err="1"/>
              <a:t>Veryovkin</a:t>
            </a:r>
            <a:endParaRPr lang="en-US" dirty="0"/>
          </a:p>
          <a:p>
            <a:r>
              <a:rPr lang="en-US" dirty="0" err="1"/>
              <a:t>Jurewicz</a:t>
            </a:r>
            <a:endParaRPr lang="en-US" dirty="0"/>
          </a:p>
          <a:p>
            <a:r>
              <a:rPr lang="en-US" dirty="0"/>
              <a:t>Burnett, </a:t>
            </a:r>
            <a:r>
              <a:rPr lang="en-US" dirty="0" err="1"/>
              <a:t>Jurewicz</a:t>
            </a:r>
            <a:endParaRPr lang="en-US" dirty="0"/>
          </a:p>
          <a:p>
            <a:endParaRPr lang="en-US" dirty="0"/>
          </a:p>
        </p:txBody>
      </p:sp>
      <p:sp>
        <p:nvSpPr>
          <p:cNvPr id="7" name="TextBox 6"/>
          <p:cNvSpPr txBox="1"/>
          <p:nvPr/>
        </p:nvSpPr>
        <p:spPr>
          <a:xfrm>
            <a:off x="927100" y="292100"/>
            <a:ext cx="6654800" cy="461665"/>
          </a:xfrm>
          <a:prstGeom prst="rect">
            <a:avLst/>
          </a:prstGeom>
          <a:noFill/>
        </p:spPr>
        <p:txBody>
          <a:bodyPr wrap="square" rtlCol="0">
            <a:spAutoFit/>
          </a:bodyPr>
          <a:lstStyle/>
          <a:p>
            <a:r>
              <a:rPr lang="en-US" sz="2400" b="1" dirty="0" smtClean="0">
                <a:solidFill>
                  <a:srgbClr val="FF0000"/>
                </a:solidFill>
              </a:rPr>
              <a:t>     Cleaning Methods</a:t>
            </a:r>
            <a:endParaRPr lang="en-US" sz="2400" b="1" dirty="0">
              <a:solidFill>
                <a:srgbClr val="FF0000"/>
              </a:solidFill>
            </a:endParaRPr>
          </a:p>
        </p:txBody>
      </p:sp>
    </p:spTree>
    <p:extLst>
      <p:ext uri="{BB962C8B-B14F-4D97-AF65-F5344CB8AC3E}">
        <p14:creationId xmlns:p14="http://schemas.microsoft.com/office/powerpoint/2010/main" val="284479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74638"/>
            <a:ext cx="7721600" cy="639762"/>
          </a:xfrm>
        </p:spPr>
        <p:txBody>
          <a:bodyPr>
            <a:normAutofit/>
          </a:bodyPr>
          <a:lstStyle/>
          <a:p>
            <a:r>
              <a:rPr lang="en-US" sz="2000" b="1" dirty="0" smtClean="0">
                <a:solidFill>
                  <a:srgbClr val="FF0000"/>
                </a:solidFill>
              </a:rPr>
              <a:t>Ultrapure water (UPW) </a:t>
            </a:r>
            <a:r>
              <a:rPr lang="en-US" sz="2000" b="1" dirty="0" err="1" smtClean="0">
                <a:solidFill>
                  <a:srgbClr val="FF0000"/>
                </a:solidFill>
              </a:rPr>
              <a:t>Megasonic</a:t>
            </a:r>
            <a:r>
              <a:rPr lang="en-US" sz="2000" b="1" dirty="0" smtClean="0">
                <a:solidFill>
                  <a:srgbClr val="FF0000"/>
                </a:solidFill>
              </a:rPr>
              <a:t> Cleaning (Curatorial Facility)</a:t>
            </a:r>
            <a:endParaRPr lang="en-US" sz="2000" b="1" dirty="0">
              <a:solidFill>
                <a:srgbClr val="FF0000"/>
              </a:solidFill>
            </a:endParaRPr>
          </a:p>
        </p:txBody>
      </p:sp>
      <p:pic>
        <p:nvPicPr>
          <p:cNvPr id="4" name="Picture 3" descr="jsc2011e1249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914400"/>
            <a:ext cx="7543800" cy="5657850"/>
          </a:xfrm>
          <a:prstGeom prst="rect">
            <a:avLst/>
          </a:prstGeom>
        </p:spPr>
      </p:pic>
    </p:spTree>
    <p:extLst>
      <p:ext uri="{BB962C8B-B14F-4D97-AF65-F5344CB8AC3E}">
        <p14:creationId xmlns:p14="http://schemas.microsoft.com/office/powerpoint/2010/main" val="55231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0178 upw before-aft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300"/>
            <a:ext cx="9144000" cy="4724400"/>
          </a:xfrm>
          <a:prstGeom prst="rect">
            <a:avLst/>
          </a:prstGeom>
        </p:spPr>
      </p:pic>
      <p:sp>
        <p:nvSpPr>
          <p:cNvPr id="6" name="TextBox 5"/>
          <p:cNvSpPr txBox="1"/>
          <p:nvPr/>
        </p:nvSpPr>
        <p:spPr>
          <a:xfrm>
            <a:off x="228600" y="50800"/>
            <a:ext cx="8267700" cy="461665"/>
          </a:xfrm>
          <a:prstGeom prst="rect">
            <a:avLst/>
          </a:prstGeom>
          <a:noFill/>
        </p:spPr>
        <p:txBody>
          <a:bodyPr wrap="square" rtlCol="0">
            <a:spAutoFit/>
          </a:bodyPr>
          <a:lstStyle/>
          <a:p>
            <a:pPr algn="ctr"/>
            <a:r>
              <a:rPr lang="en-US" sz="2400" b="1" dirty="0" smtClean="0">
                <a:solidFill>
                  <a:srgbClr val="FF0000"/>
                </a:solidFill>
              </a:rPr>
              <a:t>UPW cleaning of Si 60178 (</a:t>
            </a:r>
            <a:r>
              <a:rPr lang="en-US" sz="2400" b="1" dirty="0" err="1" smtClean="0">
                <a:solidFill>
                  <a:srgbClr val="FF0000"/>
                </a:solidFill>
              </a:rPr>
              <a:t>Allton</a:t>
            </a:r>
            <a:r>
              <a:rPr lang="en-US" sz="2400" b="1" dirty="0" smtClean="0">
                <a:solidFill>
                  <a:srgbClr val="FF0000"/>
                </a:solidFill>
              </a:rPr>
              <a:t> et al; LPSC 2007)</a:t>
            </a:r>
            <a:endParaRPr lang="en-US" sz="2400" b="1" dirty="0">
              <a:solidFill>
                <a:srgbClr val="FF0000"/>
              </a:solidFill>
            </a:endParaRPr>
          </a:p>
        </p:txBody>
      </p:sp>
      <p:sp>
        <p:nvSpPr>
          <p:cNvPr id="7" name="TextBox 6"/>
          <p:cNvSpPr txBox="1"/>
          <p:nvPr/>
        </p:nvSpPr>
        <p:spPr>
          <a:xfrm>
            <a:off x="228600" y="5245100"/>
            <a:ext cx="8597900" cy="1200329"/>
          </a:xfrm>
          <a:prstGeom prst="rect">
            <a:avLst/>
          </a:prstGeom>
          <a:noFill/>
        </p:spPr>
        <p:txBody>
          <a:bodyPr wrap="square" rtlCol="0">
            <a:spAutoFit/>
          </a:bodyPr>
          <a:lstStyle/>
          <a:p>
            <a:r>
              <a:rPr lang="en-US" b="1" dirty="0" smtClean="0">
                <a:solidFill>
                  <a:srgbClr val="000090"/>
                </a:solidFill>
              </a:rPr>
              <a:t>This is a low mag image, but most of the small dots in the before image are particles greater than 1 micron in size that are absent in the after image, being removed by the UPW.  The large dark feature in the upper right is a crash-derived scratch.  Surviving larger dark features in the after image are probably also pits or welded on pieces of Si.  </a:t>
            </a:r>
            <a:endParaRPr lang="en-US" b="1" dirty="0">
              <a:solidFill>
                <a:srgbClr val="000090"/>
              </a:solidFill>
            </a:endParaRPr>
          </a:p>
        </p:txBody>
      </p:sp>
    </p:spTree>
    <p:extLst>
      <p:ext uri="{BB962C8B-B14F-4D97-AF65-F5344CB8AC3E}">
        <p14:creationId xmlns:p14="http://schemas.microsoft.com/office/powerpoint/2010/main" val="64666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607"/>
            <a:ext cx="8229600" cy="246062"/>
          </a:xfrm>
        </p:spPr>
        <p:txBody>
          <a:bodyPr>
            <a:noAutofit/>
          </a:bodyPr>
          <a:lstStyle/>
          <a:p>
            <a:r>
              <a:rPr lang="en-US" sz="2000" b="1" dirty="0" smtClean="0">
                <a:solidFill>
                  <a:srgbClr val="FF0000"/>
                </a:solidFill>
              </a:rPr>
              <a:t>Table of Contents</a:t>
            </a:r>
            <a:endParaRPr lang="en-US" sz="2000" b="1" dirty="0">
              <a:solidFill>
                <a:srgbClr val="FF0000"/>
              </a:solidFill>
            </a:endParaRPr>
          </a:p>
        </p:txBody>
      </p:sp>
      <p:sp>
        <p:nvSpPr>
          <p:cNvPr id="3" name="Content Placeholder 2"/>
          <p:cNvSpPr>
            <a:spLocks noGrp="1"/>
          </p:cNvSpPr>
          <p:nvPr>
            <p:ph idx="1"/>
          </p:nvPr>
        </p:nvSpPr>
        <p:spPr>
          <a:xfrm>
            <a:off x="457200" y="698500"/>
            <a:ext cx="8229600" cy="5224463"/>
          </a:xfrm>
        </p:spPr>
        <p:txBody>
          <a:bodyPr>
            <a:normAutofit/>
          </a:bodyPr>
          <a:lstStyle/>
          <a:p>
            <a:pPr marL="0" indent="0">
              <a:buNone/>
            </a:pPr>
            <a:r>
              <a:rPr lang="en-US" sz="1800" b="1" dirty="0" smtClean="0"/>
              <a:t>Slide</a:t>
            </a:r>
          </a:p>
          <a:p>
            <a:pPr marL="0" indent="0">
              <a:buNone/>
            </a:pPr>
            <a:r>
              <a:rPr lang="en-US" sz="1800" b="1" dirty="0" smtClean="0"/>
              <a:t>  3			Overview</a:t>
            </a:r>
          </a:p>
          <a:p>
            <a:pPr marL="0" indent="0">
              <a:buNone/>
            </a:pPr>
            <a:r>
              <a:rPr lang="en-US" sz="1800" b="1" dirty="0" smtClean="0"/>
              <a:t> 4, 17		Cleaning Methods Table</a:t>
            </a:r>
          </a:p>
          <a:p>
            <a:pPr marL="0" indent="0">
              <a:buNone/>
            </a:pPr>
            <a:r>
              <a:rPr lang="en-US" sz="1800" b="1" dirty="0"/>
              <a:t> 5</a:t>
            </a:r>
            <a:r>
              <a:rPr lang="en-US" sz="1800" b="1" dirty="0" smtClean="0"/>
              <a:t>			Cleaning Assessment Methods Table</a:t>
            </a:r>
          </a:p>
          <a:p>
            <a:pPr marL="0" indent="0">
              <a:buNone/>
            </a:pPr>
            <a:r>
              <a:rPr lang="en-US" sz="1800" b="1" dirty="0"/>
              <a:t> 6</a:t>
            </a:r>
            <a:r>
              <a:rPr lang="en-US" sz="1800" b="1" dirty="0" smtClean="0"/>
              <a:t>-7			Particle Mapping</a:t>
            </a:r>
          </a:p>
          <a:p>
            <a:pPr marL="0" indent="0">
              <a:buNone/>
            </a:pPr>
            <a:r>
              <a:rPr lang="en-US" sz="1800" b="1" dirty="0"/>
              <a:t> </a:t>
            </a:r>
            <a:r>
              <a:rPr lang="en-US" sz="1800" b="1" dirty="0" smtClean="0"/>
              <a:t>8-</a:t>
            </a:r>
            <a:r>
              <a:rPr lang="en-US" sz="1800" b="1" dirty="0"/>
              <a:t>9</a:t>
            </a:r>
            <a:r>
              <a:rPr lang="en-US" sz="1800" b="1" dirty="0" smtClean="0"/>
              <a:t>			XPS</a:t>
            </a:r>
          </a:p>
          <a:p>
            <a:pPr marL="0" indent="0">
              <a:buNone/>
            </a:pPr>
            <a:r>
              <a:rPr lang="en-US" sz="1800" b="1" dirty="0"/>
              <a:t> </a:t>
            </a:r>
            <a:r>
              <a:rPr lang="en-US" sz="1800" b="1" dirty="0" smtClean="0"/>
              <a:t>10-12		TRXRF</a:t>
            </a:r>
          </a:p>
          <a:p>
            <a:pPr marL="0" indent="0">
              <a:buNone/>
            </a:pPr>
            <a:r>
              <a:rPr lang="en-US" sz="1800" b="1" dirty="0"/>
              <a:t> </a:t>
            </a:r>
            <a:r>
              <a:rPr lang="en-US" sz="1800" b="1" dirty="0" smtClean="0"/>
              <a:t>13-14		TOF SIMS</a:t>
            </a:r>
          </a:p>
          <a:p>
            <a:pPr marL="0" indent="0">
              <a:buNone/>
            </a:pPr>
            <a:r>
              <a:rPr lang="en-US" sz="1800" b="1" dirty="0"/>
              <a:t> </a:t>
            </a:r>
            <a:r>
              <a:rPr lang="en-US" sz="1800" b="1" dirty="0" smtClean="0"/>
              <a:t>15-16		SIMS</a:t>
            </a:r>
          </a:p>
          <a:p>
            <a:pPr marL="0" indent="0">
              <a:buNone/>
            </a:pPr>
            <a:r>
              <a:rPr lang="en-US" sz="1800" b="1" dirty="0" smtClean="0"/>
              <a:t> 18-20		UPW</a:t>
            </a:r>
          </a:p>
          <a:p>
            <a:pPr marL="0" indent="0">
              <a:buNone/>
            </a:pPr>
            <a:r>
              <a:rPr lang="en-US" sz="1800" b="1" dirty="0"/>
              <a:t> </a:t>
            </a:r>
            <a:r>
              <a:rPr lang="en-US" sz="1800" b="1" dirty="0" smtClean="0"/>
              <a:t>21-23		Brown Stain</a:t>
            </a:r>
          </a:p>
          <a:p>
            <a:pPr marL="0" indent="0">
              <a:buNone/>
            </a:pPr>
            <a:r>
              <a:rPr lang="en-US" sz="1800" b="1" dirty="0"/>
              <a:t> </a:t>
            </a:r>
            <a:r>
              <a:rPr lang="en-US" sz="1800" b="1" dirty="0" smtClean="0"/>
              <a:t>24			Acid Cleaning</a:t>
            </a:r>
          </a:p>
          <a:p>
            <a:pPr marL="0" indent="0">
              <a:buNone/>
            </a:pPr>
            <a:r>
              <a:rPr lang="en-US" sz="1800" b="1" dirty="0" smtClean="0"/>
              <a:t> 25-26		CO</a:t>
            </a:r>
            <a:r>
              <a:rPr lang="en-US" sz="1800" b="1" baseline="-25000" dirty="0" smtClean="0"/>
              <a:t>2</a:t>
            </a:r>
            <a:r>
              <a:rPr lang="en-US" sz="1800" b="1" dirty="0" smtClean="0"/>
              <a:t> Snow Cleaning</a:t>
            </a:r>
          </a:p>
          <a:p>
            <a:pPr marL="0" indent="0">
              <a:buNone/>
            </a:pPr>
            <a:r>
              <a:rPr lang="en-US" sz="1800" b="1" dirty="0"/>
              <a:t> </a:t>
            </a:r>
            <a:r>
              <a:rPr lang="en-US" sz="1800" b="1" dirty="0" smtClean="0"/>
              <a:t>27-30		Giant Cluster Ion Beam</a:t>
            </a:r>
          </a:p>
          <a:p>
            <a:pPr marL="0" indent="0">
              <a:buNone/>
            </a:pPr>
            <a:r>
              <a:rPr lang="en-US" sz="1800" b="1" dirty="0"/>
              <a:t> </a:t>
            </a:r>
            <a:r>
              <a:rPr lang="en-US" sz="1800" b="1" dirty="0" smtClean="0"/>
              <a:t>31-32		Acetate Peels</a:t>
            </a:r>
            <a:endParaRPr lang="en-US" sz="1800" b="1" dirty="0"/>
          </a:p>
        </p:txBody>
      </p:sp>
    </p:spTree>
    <p:extLst>
      <p:ext uri="{BB962C8B-B14F-4D97-AF65-F5344CB8AC3E}">
        <p14:creationId xmlns:p14="http://schemas.microsoft.com/office/powerpoint/2010/main" val="3039166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
          <p:cNvSpPr>
            <a:spLocks noChangeShapeType="1"/>
          </p:cNvSpPr>
          <p:nvPr/>
        </p:nvSpPr>
        <p:spPr bwMode="auto">
          <a:xfrm>
            <a:off x="4229100" y="7010400"/>
            <a:ext cx="571500" cy="0"/>
          </a:xfrm>
          <a:prstGeom prst="line">
            <a:avLst/>
          </a:prstGeom>
          <a:noFill/>
          <a:ln w="25400">
            <a:solidFill>
              <a:srgbClr val="000000"/>
            </a:solidFill>
            <a:round/>
            <a:headEnd type="diamond" w="med" len="med"/>
            <a:tailEnd type="diamond"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2"/>
          <p:cNvSpPr>
            <a:spLocks noChangeShapeType="1"/>
          </p:cNvSpPr>
          <p:nvPr/>
        </p:nvSpPr>
        <p:spPr bwMode="auto">
          <a:xfrm>
            <a:off x="4381500" y="7162800"/>
            <a:ext cx="571500" cy="0"/>
          </a:xfrm>
          <a:prstGeom prst="line">
            <a:avLst/>
          </a:prstGeom>
          <a:noFill/>
          <a:ln w="25400">
            <a:solidFill>
              <a:srgbClr val="000000"/>
            </a:solidFill>
            <a:round/>
            <a:headEnd type="diamond" w="med" len="med"/>
            <a:tailEnd type="diamond"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433865" y="558800"/>
            <a:ext cx="3934935" cy="2616200"/>
          </a:xfrm>
          <a:prstGeom prst="rect">
            <a:avLst/>
          </a:prstGeom>
        </p:spPr>
      </p:pic>
      <p:pic>
        <p:nvPicPr>
          <p:cNvPr id="8" name="Picture 7"/>
          <p:cNvPicPr>
            <a:picLocks noChangeAspect="1"/>
          </p:cNvPicPr>
          <p:nvPr/>
        </p:nvPicPr>
        <p:blipFill>
          <a:blip r:embed="rId3"/>
          <a:stretch>
            <a:fillRect/>
          </a:stretch>
        </p:blipFill>
        <p:spPr>
          <a:xfrm>
            <a:off x="420752" y="3785632"/>
            <a:ext cx="3948048" cy="2624919"/>
          </a:xfrm>
          <a:prstGeom prst="rect">
            <a:avLst/>
          </a:prstGeom>
        </p:spPr>
      </p:pic>
      <p:sp>
        <p:nvSpPr>
          <p:cNvPr id="9" name="TextBox 8"/>
          <p:cNvSpPr txBox="1"/>
          <p:nvPr/>
        </p:nvSpPr>
        <p:spPr>
          <a:xfrm>
            <a:off x="622300" y="228600"/>
            <a:ext cx="2260600" cy="369332"/>
          </a:xfrm>
          <a:prstGeom prst="rect">
            <a:avLst/>
          </a:prstGeom>
          <a:noFill/>
        </p:spPr>
        <p:txBody>
          <a:bodyPr wrap="square" rtlCol="0">
            <a:spAutoFit/>
          </a:bodyPr>
          <a:lstStyle/>
          <a:p>
            <a:r>
              <a:rPr lang="en-US" dirty="0" smtClean="0"/>
              <a:t>Before </a:t>
            </a:r>
            <a:endParaRPr lang="en-US" dirty="0"/>
          </a:p>
        </p:txBody>
      </p:sp>
      <p:sp>
        <p:nvSpPr>
          <p:cNvPr id="10" name="TextBox 9"/>
          <p:cNvSpPr txBox="1"/>
          <p:nvPr/>
        </p:nvSpPr>
        <p:spPr>
          <a:xfrm>
            <a:off x="622300" y="3416300"/>
            <a:ext cx="1384300" cy="369332"/>
          </a:xfrm>
          <a:prstGeom prst="rect">
            <a:avLst/>
          </a:prstGeom>
          <a:noFill/>
        </p:spPr>
        <p:txBody>
          <a:bodyPr wrap="square" rtlCol="0">
            <a:spAutoFit/>
          </a:bodyPr>
          <a:lstStyle/>
          <a:p>
            <a:r>
              <a:rPr lang="en-US" dirty="0" smtClean="0"/>
              <a:t>After</a:t>
            </a:r>
            <a:endParaRPr lang="en-US" dirty="0"/>
          </a:p>
        </p:txBody>
      </p:sp>
      <p:sp>
        <p:nvSpPr>
          <p:cNvPr id="11" name="TextBox 10"/>
          <p:cNvSpPr txBox="1"/>
          <p:nvPr/>
        </p:nvSpPr>
        <p:spPr>
          <a:xfrm>
            <a:off x="5245100" y="325735"/>
            <a:ext cx="3568700" cy="1754327"/>
          </a:xfrm>
          <a:prstGeom prst="rect">
            <a:avLst/>
          </a:prstGeom>
          <a:noFill/>
        </p:spPr>
        <p:txBody>
          <a:bodyPr wrap="square" rtlCol="0">
            <a:spAutoFit/>
          </a:bodyPr>
          <a:lstStyle/>
          <a:p>
            <a:r>
              <a:rPr lang="en-US" dirty="0" smtClean="0"/>
              <a:t>Enhanced contrast image of a magnified area on 60178 (previous slide) before and after UPW cleaning.  The scratch on the lower left of both the before and after images is about 50 microns.</a:t>
            </a:r>
            <a:endParaRPr lang="en-US" dirty="0"/>
          </a:p>
        </p:txBody>
      </p:sp>
    </p:spTree>
    <p:extLst>
      <p:ext uri="{BB962C8B-B14F-4D97-AF65-F5344CB8AC3E}">
        <p14:creationId xmlns:p14="http://schemas.microsoft.com/office/powerpoint/2010/main" val="3877435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7874000" cy="601662"/>
          </a:xfrm>
        </p:spPr>
        <p:txBody>
          <a:bodyPr>
            <a:normAutofit/>
          </a:bodyPr>
          <a:lstStyle/>
          <a:p>
            <a:r>
              <a:rPr lang="en-US" sz="2400" b="1" dirty="0" smtClean="0">
                <a:solidFill>
                  <a:srgbClr val="660066"/>
                </a:solidFill>
              </a:rPr>
              <a:t>Brown Stain</a:t>
            </a:r>
            <a:endParaRPr lang="en-US" sz="2400" b="1" dirty="0">
              <a:solidFill>
                <a:srgbClr val="660066"/>
              </a:solidFill>
            </a:endParaRPr>
          </a:p>
        </p:txBody>
      </p:sp>
      <p:sp>
        <p:nvSpPr>
          <p:cNvPr id="3" name="Content Placeholder 2"/>
          <p:cNvSpPr>
            <a:spLocks noGrp="1"/>
          </p:cNvSpPr>
          <p:nvPr>
            <p:ph idx="1"/>
          </p:nvPr>
        </p:nvSpPr>
        <p:spPr>
          <a:xfrm>
            <a:off x="457200" y="1066800"/>
            <a:ext cx="8229600" cy="4525963"/>
          </a:xfrm>
        </p:spPr>
        <p:txBody>
          <a:bodyPr>
            <a:normAutofit/>
          </a:bodyPr>
          <a:lstStyle/>
          <a:p>
            <a:pPr marL="0" indent="0">
              <a:buNone/>
            </a:pPr>
            <a:r>
              <a:rPr lang="en-US" sz="2000" b="1" dirty="0" smtClean="0">
                <a:solidFill>
                  <a:srgbClr val="000090"/>
                </a:solidFill>
              </a:rPr>
              <a:t>Brown stain is a flight-derived polymerized silicone film, 0-60 A thick.</a:t>
            </a:r>
            <a:endParaRPr lang="en-US" sz="2000" b="1" dirty="0">
              <a:solidFill>
                <a:srgbClr val="000090"/>
              </a:solidFill>
            </a:endParaRPr>
          </a:p>
          <a:p>
            <a:pPr marL="0" indent="0">
              <a:buNone/>
            </a:pPr>
            <a:r>
              <a:rPr lang="en-US" sz="2000" b="1" dirty="0" smtClean="0">
                <a:solidFill>
                  <a:srgbClr val="000090"/>
                </a:solidFill>
              </a:rPr>
              <a:t>It did not interfere with solar wind implantation, but it potentially interferes with many analyses and must be removed.</a:t>
            </a:r>
          </a:p>
          <a:p>
            <a:pPr marL="0" indent="0">
              <a:buNone/>
            </a:pPr>
            <a:endParaRPr lang="en-US" sz="2000" b="1" dirty="0">
              <a:solidFill>
                <a:srgbClr val="000090"/>
              </a:solidFill>
            </a:endParaRPr>
          </a:p>
          <a:p>
            <a:pPr marL="0" indent="0">
              <a:buNone/>
            </a:pPr>
            <a:r>
              <a:rPr lang="en-US" sz="2000" b="1" dirty="0" smtClean="0">
                <a:solidFill>
                  <a:srgbClr val="000090"/>
                </a:solidFill>
              </a:rPr>
              <a:t>Although resistant to organic solvents and oxidizing acids, </a:t>
            </a:r>
            <a:r>
              <a:rPr lang="en-US" sz="2000" b="1" dirty="0" err="1">
                <a:solidFill>
                  <a:srgbClr val="000090"/>
                </a:solidFill>
              </a:rPr>
              <a:t>u</a:t>
            </a:r>
            <a:r>
              <a:rPr lang="en-US" sz="2000" b="1" dirty="0" err="1" smtClean="0">
                <a:solidFill>
                  <a:srgbClr val="000090"/>
                </a:solidFill>
              </a:rPr>
              <a:t>v</a:t>
            </a:r>
            <a:r>
              <a:rPr lang="en-US" sz="2000" b="1" dirty="0" smtClean="0">
                <a:solidFill>
                  <a:srgbClr val="000090"/>
                </a:solidFill>
              </a:rPr>
              <a:t>-ozone treatment effectively removes brown stain. </a:t>
            </a:r>
            <a:endParaRPr lang="en-US" sz="2000" b="1" dirty="0">
              <a:solidFill>
                <a:srgbClr val="000090"/>
              </a:solidFill>
            </a:endParaRPr>
          </a:p>
          <a:p>
            <a:pPr marL="0" indent="0">
              <a:buNone/>
            </a:pPr>
            <a:endParaRPr lang="en-US" sz="2000" b="1" dirty="0">
              <a:solidFill>
                <a:srgbClr val="000090"/>
              </a:solidFill>
            </a:endParaRPr>
          </a:p>
        </p:txBody>
      </p:sp>
    </p:spTree>
    <p:extLst>
      <p:ext uri="{BB962C8B-B14F-4D97-AF65-F5344CB8AC3E}">
        <p14:creationId xmlns:p14="http://schemas.microsoft.com/office/powerpoint/2010/main" val="3027142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542924"/>
          </a:xfrm>
        </p:spPr>
        <p:txBody>
          <a:bodyPr>
            <a:normAutofit/>
          </a:bodyPr>
          <a:lstStyle/>
          <a:p>
            <a:r>
              <a:rPr lang="en-US" sz="2400" b="1" dirty="0" err="1" smtClean="0">
                <a:solidFill>
                  <a:srgbClr val="FF0000"/>
                </a:solidFill>
              </a:rPr>
              <a:t>Uv</a:t>
            </a:r>
            <a:r>
              <a:rPr lang="en-US" sz="2400" b="1" dirty="0" smtClean="0">
                <a:solidFill>
                  <a:srgbClr val="FF0000"/>
                </a:solidFill>
              </a:rPr>
              <a:t> Ozone Removal of Brown </a:t>
            </a:r>
            <a:r>
              <a:rPr lang="en-US" sz="2400" b="1" dirty="0">
                <a:solidFill>
                  <a:srgbClr val="FF0000"/>
                </a:solidFill>
              </a:rPr>
              <a:t>S</a:t>
            </a:r>
            <a:r>
              <a:rPr lang="en-US" sz="2400" b="1" dirty="0" smtClean="0">
                <a:solidFill>
                  <a:srgbClr val="FF0000"/>
                </a:solidFill>
              </a:rPr>
              <a:t>tain</a:t>
            </a:r>
            <a:endParaRPr lang="en-US" sz="2400" b="1"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641628826"/>
              </p:ext>
            </p:extLst>
          </p:nvPr>
        </p:nvGraphicFramePr>
        <p:xfrm>
          <a:off x="1244600" y="749300"/>
          <a:ext cx="6642100" cy="43307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69900" y="5295900"/>
            <a:ext cx="8331200" cy="1477328"/>
          </a:xfrm>
          <a:prstGeom prst="rect">
            <a:avLst/>
          </a:prstGeom>
          <a:noFill/>
        </p:spPr>
        <p:txBody>
          <a:bodyPr wrap="square" rtlCol="0">
            <a:spAutoFit/>
          </a:bodyPr>
          <a:lstStyle/>
          <a:p>
            <a:r>
              <a:rPr lang="en-US" b="1" dirty="0" smtClean="0">
                <a:solidFill>
                  <a:srgbClr val="000090"/>
                </a:solidFill>
              </a:rPr>
              <a:t>Before (blue)-after (red) XPS C and Si counting rates on same flight sample. Decrease in C by </a:t>
            </a:r>
            <a:r>
              <a:rPr lang="en-US" b="1" dirty="0" err="1" smtClean="0">
                <a:solidFill>
                  <a:srgbClr val="000090"/>
                </a:solidFill>
              </a:rPr>
              <a:t>uv</a:t>
            </a:r>
            <a:r>
              <a:rPr lang="en-US" b="1" dirty="0" smtClean="0">
                <a:solidFill>
                  <a:srgbClr val="000090"/>
                </a:solidFill>
              </a:rPr>
              <a:t> ozone gives higher counting rate from underlying Si.   JSC Vendor tests (Diamonds); JSC instrument (</a:t>
            </a:r>
            <a:r>
              <a:rPr lang="en-US" b="1" dirty="0" smtClean="0">
                <a:solidFill>
                  <a:srgbClr val="000090"/>
                </a:solidFill>
              </a:rPr>
              <a:t>triangle)</a:t>
            </a:r>
            <a:r>
              <a:rPr lang="en-US" b="1" dirty="0" smtClean="0">
                <a:solidFill>
                  <a:srgbClr val="000090"/>
                </a:solidFill>
              </a:rPr>
              <a:t>; Open U facility (</a:t>
            </a:r>
            <a:r>
              <a:rPr lang="en-US" b="1" dirty="0" smtClean="0">
                <a:solidFill>
                  <a:srgbClr val="000090"/>
                </a:solidFill>
              </a:rPr>
              <a:t>dots)</a:t>
            </a:r>
            <a:r>
              <a:rPr lang="en-US" b="1" dirty="0" smtClean="0">
                <a:solidFill>
                  <a:srgbClr val="000090"/>
                </a:solidFill>
              </a:rPr>
              <a:t>.  Scatter in before data reflects variability in brown stain.  XPS instrument has relatively low, but </a:t>
            </a:r>
            <a:r>
              <a:rPr lang="en-US" b="1" dirty="0" err="1" smtClean="0">
                <a:solidFill>
                  <a:srgbClr val="000090"/>
                </a:solidFill>
              </a:rPr>
              <a:t>unmeasurable</a:t>
            </a:r>
            <a:r>
              <a:rPr lang="en-US" b="1" dirty="0" smtClean="0">
                <a:solidFill>
                  <a:srgbClr val="000090"/>
                </a:solidFill>
              </a:rPr>
              <a:t>, C background</a:t>
            </a:r>
            <a:endParaRPr lang="en-US" b="1" dirty="0">
              <a:solidFill>
                <a:srgbClr val="000090"/>
              </a:solidFill>
            </a:endParaRPr>
          </a:p>
        </p:txBody>
      </p:sp>
    </p:spTree>
    <p:extLst>
      <p:ext uri="{BB962C8B-B14F-4D97-AF65-F5344CB8AC3E}">
        <p14:creationId xmlns:p14="http://schemas.microsoft.com/office/powerpoint/2010/main" val="3776801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dirty="0" err="1" smtClean="0">
                <a:solidFill>
                  <a:srgbClr val="FF0000"/>
                </a:solidFill>
              </a:rPr>
              <a:t>nanoSIMS</a:t>
            </a:r>
            <a:r>
              <a:rPr lang="en-US" sz="2400" b="1" dirty="0" smtClean="0">
                <a:solidFill>
                  <a:srgbClr val="FF0000"/>
                </a:solidFill>
              </a:rPr>
              <a:t> image of </a:t>
            </a:r>
            <a:r>
              <a:rPr lang="en-US" sz="2400" b="1" dirty="0" err="1" smtClean="0">
                <a:solidFill>
                  <a:srgbClr val="FF0000"/>
                </a:solidFill>
              </a:rPr>
              <a:t>uv</a:t>
            </a:r>
            <a:r>
              <a:rPr lang="en-US" sz="2400" b="1" dirty="0" smtClean="0">
                <a:solidFill>
                  <a:srgbClr val="FF0000"/>
                </a:solidFill>
              </a:rPr>
              <a:t>-ozone cleaned flight Si (Guan)</a:t>
            </a:r>
            <a:endParaRPr lang="en-US" sz="2400" b="1" dirty="0">
              <a:solidFill>
                <a:srgbClr val="FF0000"/>
              </a:solidFill>
            </a:endParaRPr>
          </a:p>
        </p:txBody>
      </p:sp>
      <p:pic>
        <p:nvPicPr>
          <p:cNvPr id="4" name="Picture 3" descr="60330_particles_img.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700" y="1206500"/>
            <a:ext cx="6578600" cy="3492500"/>
          </a:xfrm>
          <a:prstGeom prst="rect">
            <a:avLst/>
          </a:prstGeom>
        </p:spPr>
      </p:pic>
      <p:sp>
        <p:nvSpPr>
          <p:cNvPr id="5" name="TextBox 4"/>
          <p:cNvSpPr txBox="1"/>
          <p:nvPr/>
        </p:nvSpPr>
        <p:spPr>
          <a:xfrm>
            <a:off x="241300" y="5130800"/>
            <a:ext cx="8674100" cy="1200329"/>
          </a:xfrm>
          <a:prstGeom prst="rect">
            <a:avLst/>
          </a:prstGeom>
          <a:noFill/>
        </p:spPr>
        <p:txBody>
          <a:bodyPr wrap="square" rtlCol="0">
            <a:spAutoFit/>
          </a:bodyPr>
          <a:lstStyle/>
          <a:p>
            <a:r>
              <a:rPr lang="en-US" dirty="0" smtClean="0"/>
              <a:t>JSC </a:t>
            </a:r>
            <a:r>
              <a:rPr lang="en-US" dirty="0" err="1" smtClean="0"/>
              <a:t>uv</a:t>
            </a:r>
            <a:r>
              <a:rPr lang="en-US" dirty="0" smtClean="0"/>
              <a:t> ozone treatment.  C and Si maps show approx.  0.4 micron C-rich dots which attenuate underlying Si signal.  These are undoubtedly </a:t>
            </a:r>
            <a:r>
              <a:rPr lang="en-US" dirty="0" err="1" smtClean="0"/>
              <a:t>uv</a:t>
            </a:r>
            <a:r>
              <a:rPr lang="en-US" dirty="0" smtClean="0"/>
              <a:t>-ozone-resistant residual patches from a uniform brown stain layer.  This indicates about 90% removal which is probably acceptable for most purposes. </a:t>
            </a:r>
            <a:endParaRPr lang="en-US" dirty="0"/>
          </a:p>
        </p:txBody>
      </p:sp>
    </p:spTree>
    <p:extLst>
      <p:ext uri="{BB962C8B-B14F-4D97-AF65-F5344CB8AC3E}">
        <p14:creationId xmlns:p14="http://schemas.microsoft.com/office/powerpoint/2010/main" val="1834024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0966 Comparison HNO3 2000.jpg"/>
          <p:cNvPicPr>
            <a:picLocks noChangeAspect="1"/>
          </p:cNvPicPr>
          <p:nvPr/>
        </p:nvPicPr>
        <p:blipFill>
          <a:blip r:embed="rId2" cstate="print"/>
          <a:stretch>
            <a:fillRect/>
          </a:stretch>
        </p:blipFill>
        <p:spPr>
          <a:xfrm>
            <a:off x="1024698" y="610632"/>
            <a:ext cx="6354002" cy="4781878"/>
          </a:xfrm>
          <a:prstGeom prst="rect">
            <a:avLst/>
          </a:prstGeom>
        </p:spPr>
      </p:pic>
      <p:sp>
        <p:nvSpPr>
          <p:cNvPr id="2" name="Rectangle 1"/>
          <p:cNvSpPr/>
          <p:nvPr/>
        </p:nvSpPr>
        <p:spPr>
          <a:xfrm>
            <a:off x="2491138" y="56634"/>
            <a:ext cx="4023961" cy="369332"/>
          </a:xfrm>
          <a:prstGeom prst="rect">
            <a:avLst/>
          </a:prstGeom>
        </p:spPr>
        <p:txBody>
          <a:bodyPr wrap="square">
            <a:spAutoFit/>
          </a:bodyPr>
          <a:lstStyle/>
          <a:p>
            <a:pPr algn="ctr"/>
            <a:r>
              <a:rPr lang="en-US" b="1" dirty="0" err="1">
                <a:solidFill>
                  <a:srgbClr val="FF0000"/>
                </a:solidFill>
              </a:rPr>
              <a:t>SoS</a:t>
            </a:r>
            <a:r>
              <a:rPr lang="en-US" b="1" dirty="0">
                <a:solidFill>
                  <a:srgbClr val="FF0000"/>
                </a:solidFill>
              </a:rPr>
              <a:t> 60966; example of acid cleaning.</a:t>
            </a:r>
            <a:endParaRPr lang="en-US" b="1" dirty="0">
              <a:solidFill>
                <a:srgbClr val="FF0000"/>
              </a:solidFill>
            </a:endParaRPr>
          </a:p>
        </p:txBody>
      </p:sp>
      <p:sp>
        <p:nvSpPr>
          <p:cNvPr id="3" name="Rectangle 2"/>
          <p:cNvSpPr/>
          <p:nvPr/>
        </p:nvSpPr>
        <p:spPr>
          <a:xfrm>
            <a:off x="190500" y="5380148"/>
            <a:ext cx="8597900" cy="1200329"/>
          </a:xfrm>
          <a:prstGeom prst="rect">
            <a:avLst/>
          </a:prstGeom>
        </p:spPr>
        <p:txBody>
          <a:bodyPr wrap="square">
            <a:spAutoFit/>
          </a:bodyPr>
          <a:lstStyle/>
          <a:p>
            <a:r>
              <a:rPr lang="en-US" b="1" dirty="0">
                <a:solidFill>
                  <a:srgbClr val="000090"/>
                </a:solidFill>
              </a:rPr>
              <a:t>Lab TRXRF spectrum before (red) and after (black) HNO3 treatment.  Br peak from a previous </a:t>
            </a:r>
            <a:r>
              <a:rPr lang="en-US" b="1" dirty="0" err="1">
                <a:solidFill>
                  <a:srgbClr val="000090"/>
                </a:solidFill>
              </a:rPr>
              <a:t>HCl</a:t>
            </a:r>
            <a:r>
              <a:rPr lang="en-US" b="1" dirty="0">
                <a:solidFill>
                  <a:srgbClr val="000090"/>
                </a:solidFill>
              </a:rPr>
              <a:t> treatment removed by HNO</a:t>
            </a:r>
            <a:r>
              <a:rPr lang="en-US" b="1" baseline="-25000" dirty="0">
                <a:solidFill>
                  <a:srgbClr val="000090"/>
                </a:solidFill>
              </a:rPr>
              <a:t>3</a:t>
            </a:r>
            <a:r>
              <a:rPr lang="en-US" b="1" dirty="0">
                <a:solidFill>
                  <a:srgbClr val="000090"/>
                </a:solidFill>
              </a:rPr>
              <a:t>.   The acid significantly reduces, but does not remove, </a:t>
            </a:r>
            <a:r>
              <a:rPr lang="en-US" b="1" dirty="0" err="1">
                <a:solidFill>
                  <a:srgbClr val="000090"/>
                </a:solidFill>
              </a:rPr>
              <a:t>Ge</a:t>
            </a:r>
            <a:r>
              <a:rPr lang="en-US" b="1" dirty="0">
                <a:solidFill>
                  <a:srgbClr val="000090"/>
                </a:solidFill>
              </a:rPr>
              <a:t> and Cr contamination.  The Fe and Ni (stainless steel) </a:t>
            </a:r>
            <a:r>
              <a:rPr lang="en-US" b="1" dirty="0" smtClean="0">
                <a:solidFill>
                  <a:srgbClr val="000090"/>
                </a:solidFill>
              </a:rPr>
              <a:t>are only slightly affected.</a:t>
            </a:r>
            <a:endParaRPr lang="en-US" b="1" dirty="0">
              <a:solidFill>
                <a:srgbClr val="00009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3 Our sample transport container fully open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8228" y="1112278"/>
            <a:ext cx="4392084" cy="3294063"/>
          </a:xfrm>
          <a:prstGeom prst="rect">
            <a:avLst/>
          </a:prstGeom>
        </p:spPr>
      </p:pic>
      <p:pic>
        <p:nvPicPr>
          <p:cNvPr id="3" name="Picture 2" descr="Fig.6 Sample container bolted to CO2 snow jet mach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751136" y="1112276"/>
            <a:ext cx="4392086" cy="3294065"/>
          </a:xfrm>
          <a:prstGeom prst="rect">
            <a:avLst/>
          </a:prstGeom>
        </p:spPr>
      </p:pic>
      <p:sp>
        <p:nvSpPr>
          <p:cNvPr id="4" name="TextBox 3"/>
          <p:cNvSpPr txBox="1"/>
          <p:nvPr/>
        </p:nvSpPr>
        <p:spPr>
          <a:xfrm>
            <a:off x="990600" y="101600"/>
            <a:ext cx="6743700" cy="461665"/>
          </a:xfrm>
          <a:prstGeom prst="rect">
            <a:avLst/>
          </a:prstGeom>
          <a:noFill/>
        </p:spPr>
        <p:txBody>
          <a:bodyPr wrap="square" rtlCol="0">
            <a:spAutoFit/>
          </a:bodyPr>
          <a:lstStyle/>
          <a:p>
            <a:r>
              <a:rPr lang="en-US" sz="2400" b="1" dirty="0" smtClean="0">
                <a:solidFill>
                  <a:srgbClr val="FF0000"/>
                </a:solidFill>
              </a:rPr>
              <a:t>CO2 Snow Cleaning (</a:t>
            </a:r>
            <a:r>
              <a:rPr lang="en-US" sz="2400" b="1" dirty="0" err="1" smtClean="0">
                <a:solidFill>
                  <a:srgbClr val="FF0000"/>
                </a:solidFill>
              </a:rPr>
              <a:t>Tripa</a:t>
            </a:r>
            <a:r>
              <a:rPr lang="en-US" sz="2400" b="1" dirty="0" smtClean="0">
                <a:solidFill>
                  <a:srgbClr val="FF0000"/>
                </a:solidFill>
              </a:rPr>
              <a:t>, </a:t>
            </a:r>
            <a:r>
              <a:rPr lang="en-US" sz="2400" b="1" dirty="0" err="1" smtClean="0">
                <a:solidFill>
                  <a:srgbClr val="FF0000"/>
                </a:solidFill>
              </a:rPr>
              <a:t>Veryovkin</a:t>
            </a:r>
            <a:r>
              <a:rPr lang="en-US" sz="2400" b="1" dirty="0" smtClean="0">
                <a:solidFill>
                  <a:srgbClr val="FF0000"/>
                </a:solidFill>
              </a:rPr>
              <a:t>)</a:t>
            </a:r>
            <a:endParaRPr lang="en-US" sz="2400" b="1" dirty="0">
              <a:solidFill>
                <a:srgbClr val="FF0000"/>
              </a:solidFill>
            </a:endParaRPr>
          </a:p>
        </p:txBody>
      </p:sp>
      <p:sp>
        <p:nvSpPr>
          <p:cNvPr id="5" name="TextBox 4"/>
          <p:cNvSpPr txBox="1"/>
          <p:nvPr/>
        </p:nvSpPr>
        <p:spPr>
          <a:xfrm>
            <a:off x="203200" y="5301734"/>
            <a:ext cx="8470900" cy="923330"/>
          </a:xfrm>
          <a:prstGeom prst="rect">
            <a:avLst/>
          </a:prstGeom>
          <a:noFill/>
        </p:spPr>
        <p:txBody>
          <a:bodyPr wrap="square" rtlCol="0">
            <a:spAutoFit/>
          </a:bodyPr>
          <a:lstStyle/>
          <a:p>
            <a:r>
              <a:rPr lang="en-US" b="1" dirty="0" smtClean="0">
                <a:solidFill>
                  <a:srgbClr val="000090"/>
                </a:solidFill>
              </a:rPr>
              <a:t>Condensation and evaporation of CO</a:t>
            </a:r>
            <a:r>
              <a:rPr lang="en-US" b="1" baseline="-25000" dirty="0" smtClean="0">
                <a:solidFill>
                  <a:srgbClr val="000090"/>
                </a:solidFill>
              </a:rPr>
              <a:t>2</a:t>
            </a:r>
            <a:r>
              <a:rPr lang="en-US" b="1" dirty="0" smtClean="0">
                <a:solidFill>
                  <a:srgbClr val="000090"/>
                </a:solidFill>
              </a:rPr>
              <a:t> from surfaces removes particles.  ANL installation shown on right.  Si sample 61052 shown, as mounted on PEEK (C nanotube) plate which is installed in a vacuum transport container in a </a:t>
            </a:r>
            <a:r>
              <a:rPr lang="en-US" b="1" dirty="0" err="1" smtClean="0">
                <a:solidFill>
                  <a:srgbClr val="000090"/>
                </a:solidFill>
              </a:rPr>
              <a:t>laminer</a:t>
            </a:r>
            <a:r>
              <a:rPr lang="en-US" b="1" dirty="0" smtClean="0">
                <a:solidFill>
                  <a:srgbClr val="000090"/>
                </a:solidFill>
              </a:rPr>
              <a:t> flow bench.  </a:t>
            </a:r>
            <a:endParaRPr lang="en-US" b="1" dirty="0">
              <a:solidFill>
                <a:srgbClr val="000090"/>
              </a:solidFill>
            </a:endParaRPr>
          </a:p>
        </p:txBody>
      </p:sp>
      <p:sp>
        <p:nvSpPr>
          <p:cNvPr id="6" name="TextBox 5"/>
          <p:cNvSpPr txBox="1"/>
          <p:nvPr/>
        </p:nvSpPr>
        <p:spPr>
          <a:xfrm>
            <a:off x="757238" y="1028700"/>
            <a:ext cx="842962" cy="369332"/>
          </a:xfrm>
          <a:prstGeom prst="rect">
            <a:avLst/>
          </a:prstGeom>
          <a:noFill/>
        </p:spPr>
        <p:txBody>
          <a:bodyPr wrap="square" rtlCol="0">
            <a:spAutoFit/>
          </a:bodyPr>
          <a:lstStyle/>
          <a:p>
            <a:r>
              <a:rPr lang="en-US" dirty="0" smtClean="0"/>
              <a:t>61052</a:t>
            </a:r>
            <a:endParaRPr lang="en-US" dirty="0"/>
          </a:p>
        </p:txBody>
      </p:sp>
      <p:cxnSp>
        <p:nvCxnSpPr>
          <p:cNvPr id="8" name="Straight Arrow Connector 7"/>
          <p:cNvCxnSpPr/>
          <p:nvPr/>
        </p:nvCxnSpPr>
        <p:spPr>
          <a:xfrm>
            <a:off x="1485900" y="1206500"/>
            <a:ext cx="723900"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851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1052 Spot 1 Comparison.jpg"/>
          <p:cNvPicPr>
            <a:picLocks noChangeAspect="1"/>
          </p:cNvPicPr>
          <p:nvPr/>
        </p:nvPicPr>
        <p:blipFill>
          <a:blip r:embed="rId2" cstate="print"/>
          <a:stretch>
            <a:fillRect/>
          </a:stretch>
        </p:blipFill>
        <p:spPr>
          <a:xfrm>
            <a:off x="1" y="1310456"/>
            <a:ext cx="6362700" cy="4788424"/>
          </a:xfrm>
          <a:prstGeom prst="rect">
            <a:avLst/>
          </a:prstGeom>
        </p:spPr>
      </p:pic>
      <p:sp>
        <p:nvSpPr>
          <p:cNvPr id="2" name="TextBox 1"/>
          <p:cNvSpPr txBox="1"/>
          <p:nvPr/>
        </p:nvSpPr>
        <p:spPr>
          <a:xfrm>
            <a:off x="355600" y="342900"/>
            <a:ext cx="7226300" cy="400110"/>
          </a:xfrm>
          <a:prstGeom prst="rect">
            <a:avLst/>
          </a:prstGeom>
          <a:noFill/>
        </p:spPr>
        <p:txBody>
          <a:bodyPr wrap="square" rtlCol="0">
            <a:spAutoFit/>
          </a:bodyPr>
          <a:lstStyle/>
          <a:p>
            <a:r>
              <a:rPr lang="en-US" sz="2000" b="1" dirty="0" smtClean="0">
                <a:solidFill>
                  <a:srgbClr val="FF0000"/>
                </a:solidFill>
              </a:rPr>
              <a:t>Laboratory TRXRF  Si 61052 before and after CO2 cleaning</a:t>
            </a:r>
            <a:endParaRPr lang="en-US" sz="2000" b="1" dirty="0">
              <a:solidFill>
                <a:srgbClr val="FF0000"/>
              </a:solidFill>
            </a:endParaRPr>
          </a:p>
        </p:txBody>
      </p:sp>
      <p:sp>
        <p:nvSpPr>
          <p:cNvPr id="4" name="TextBox 3"/>
          <p:cNvSpPr txBox="1"/>
          <p:nvPr/>
        </p:nvSpPr>
        <p:spPr>
          <a:xfrm>
            <a:off x="5829300" y="933510"/>
            <a:ext cx="3060700" cy="4524316"/>
          </a:xfrm>
          <a:prstGeom prst="rect">
            <a:avLst/>
          </a:prstGeom>
          <a:noFill/>
        </p:spPr>
        <p:txBody>
          <a:bodyPr wrap="square" rtlCol="0">
            <a:spAutoFit/>
          </a:bodyPr>
          <a:lstStyle/>
          <a:p>
            <a:r>
              <a:rPr lang="en-US" b="1" dirty="0" smtClean="0">
                <a:solidFill>
                  <a:srgbClr val="000090"/>
                </a:solidFill>
              </a:rPr>
              <a:t>High background interpreted as scattered X-rays from organic contamination.  This and elemental contaminants significantly, but not totally, removed by CO</a:t>
            </a:r>
            <a:r>
              <a:rPr lang="en-US" b="1" baseline="-25000" dirty="0" smtClean="0">
                <a:solidFill>
                  <a:srgbClr val="000090"/>
                </a:solidFill>
              </a:rPr>
              <a:t>2</a:t>
            </a:r>
            <a:r>
              <a:rPr lang="en-US" b="1" dirty="0" smtClean="0">
                <a:solidFill>
                  <a:srgbClr val="000090"/>
                </a:solidFill>
              </a:rPr>
              <a:t> snow cleaning.</a:t>
            </a:r>
          </a:p>
          <a:p>
            <a:endParaRPr lang="en-US" b="1" dirty="0">
              <a:solidFill>
                <a:srgbClr val="000090"/>
              </a:solidFill>
            </a:endParaRPr>
          </a:p>
          <a:p>
            <a:r>
              <a:rPr lang="en-US" b="1" dirty="0" err="1" smtClean="0">
                <a:solidFill>
                  <a:srgbClr val="000090"/>
                </a:solidFill>
              </a:rPr>
              <a:t>Pb</a:t>
            </a:r>
            <a:r>
              <a:rPr lang="en-US" b="1" dirty="0" smtClean="0">
                <a:solidFill>
                  <a:srgbClr val="000090"/>
                </a:solidFill>
              </a:rPr>
              <a:t> peaks in after </a:t>
            </a:r>
            <a:r>
              <a:rPr lang="en-US" b="1" dirty="0" err="1" smtClean="0">
                <a:solidFill>
                  <a:srgbClr val="000090"/>
                </a:solidFill>
              </a:rPr>
              <a:t>spectum</a:t>
            </a:r>
            <a:r>
              <a:rPr lang="en-US" b="1" dirty="0" smtClean="0">
                <a:solidFill>
                  <a:srgbClr val="000090"/>
                </a:solidFill>
              </a:rPr>
              <a:t> may indicate that before and after spots not exactly same or may come from CO2 snow.</a:t>
            </a:r>
          </a:p>
          <a:p>
            <a:endParaRPr lang="en-US" b="1" dirty="0">
              <a:solidFill>
                <a:srgbClr val="000090"/>
              </a:solidFill>
            </a:endParaRPr>
          </a:p>
          <a:p>
            <a:r>
              <a:rPr lang="en-US" b="1" dirty="0" smtClean="0">
                <a:solidFill>
                  <a:srgbClr val="000090"/>
                </a:solidFill>
              </a:rPr>
              <a:t>Systematic testing in progress.   </a:t>
            </a:r>
          </a:p>
          <a:p>
            <a:endParaRPr lang="en-US" b="1" dirty="0">
              <a:solidFill>
                <a:srgbClr val="000090"/>
              </a:solidFill>
            </a:endParaRPr>
          </a:p>
        </p:txBody>
      </p:sp>
    </p:spTree>
    <p:extLst>
      <p:ext uri="{BB962C8B-B14F-4D97-AF65-F5344CB8AC3E}">
        <p14:creationId xmlns:p14="http://schemas.microsoft.com/office/powerpoint/2010/main" val="421732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1900"/>
          </a:xfrm>
        </p:spPr>
        <p:txBody>
          <a:bodyPr>
            <a:noAutofit/>
          </a:bodyPr>
          <a:lstStyle/>
          <a:p>
            <a:pPr algn="ctr"/>
            <a:r>
              <a:rPr lang="en-US" sz="2400" b="1" dirty="0" smtClean="0">
                <a:solidFill>
                  <a:srgbClr val="FF0000"/>
                </a:solidFill>
              </a:rPr>
              <a:t>Giant Cluster Ion Beam (GCIB) </a:t>
            </a:r>
            <a:r>
              <a:rPr lang="en-US" sz="3200" dirty="0" smtClean="0">
                <a:solidFill>
                  <a:schemeClr val="tx2">
                    <a:lumMod val="75000"/>
                  </a:schemeClr>
                </a:solidFill>
              </a:rPr>
              <a:t/>
            </a:r>
            <a:br>
              <a:rPr lang="en-US" sz="3200" dirty="0" smtClean="0">
                <a:solidFill>
                  <a:schemeClr val="tx2">
                    <a:lumMod val="75000"/>
                  </a:schemeClr>
                </a:solidFill>
              </a:rPr>
            </a:br>
            <a:r>
              <a:rPr lang="en-US" sz="3200" dirty="0" smtClean="0">
                <a:solidFill>
                  <a:schemeClr val="tx2">
                    <a:lumMod val="75000"/>
                  </a:schemeClr>
                </a:solidFill>
              </a:rPr>
              <a:t> </a:t>
            </a:r>
            <a:r>
              <a:rPr lang="pt-BR" sz="2000" b="1" kern="1200" dirty="0" smtClean="0">
                <a:solidFill>
                  <a:srgbClr val="000090"/>
                </a:solidFill>
              </a:rPr>
              <a:t>20 keV Ar</a:t>
            </a:r>
            <a:r>
              <a:rPr lang="pt-BR" sz="2000" b="1" kern="1200" baseline="-25000" dirty="0" smtClean="0">
                <a:solidFill>
                  <a:srgbClr val="000090"/>
                </a:solidFill>
              </a:rPr>
              <a:t>2000</a:t>
            </a:r>
            <a:r>
              <a:rPr lang="pt-BR" sz="2000" b="1" kern="1200" baseline="30000" dirty="0" smtClean="0">
                <a:solidFill>
                  <a:srgbClr val="000090"/>
                </a:solidFill>
              </a:rPr>
              <a:t>+</a:t>
            </a:r>
            <a:r>
              <a:rPr lang="pt-BR" sz="2000" b="1" kern="1200" dirty="0" smtClean="0">
                <a:solidFill>
                  <a:srgbClr val="000090"/>
                </a:solidFill>
              </a:rPr>
              <a:t> </a:t>
            </a:r>
            <a:r>
              <a:rPr lang="pt-BR" sz="2000" b="1" kern="1200" dirty="0" smtClean="0">
                <a:solidFill>
                  <a:srgbClr val="000090"/>
                </a:solidFill>
                <a:sym typeface="Symbol"/>
              </a:rPr>
              <a:t> Ar</a:t>
            </a:r>
            <a:r>
              <a:rPr lang="pt-BR" sz="2000" b="1" kern="1200" baseline="-25000" dirty="0" smtClean="0">
                <a:solidFill>
                  <a:srgbClr val="000090"/>
                </a:solidFill>
                <a:sym typeface="Symbol"/>
              </a:rPr>
              <a:t>3000</a:t>
            </a:r>
            <a:r>
              <a:rPr lang="pt-BR" sz="2000" b="1" kern="1200" baseline="30000" dirty="0" smtClean="0">
                <a:solidFill>
                  <a:srgbClr val="000090"/>
                </a:solidFill>
                <a:sym typeface="Symbol"/>
              </a:rPr>
              <a:t>+</a:t>
            </a:r>
            <a:r>
              <a:rPr lang="pt-BR" sz="2000" b="1" kern="1200" dirty="0" smtClean="0">
                <a:solidFill>
                  <a:srgbClr val="000090"/>
                </a:solidFill>
                <a:sym typeface="Symbol"/>
              </a:rPr>
              <a:t> </a:t>
            </a:r>
            <a:r>
              <a:rPr lang="pt-BR" sz="2000" b="1" kern="1200" dirty="0" err="1" smtClean="0">
                <a:solidFill>
                  <a:srgbClr val="000090"/>
                </a:solidFill>
                <a:sym typeface="Symbol"/>
              </a:rPr>
              <a:t>ions</a:t>
            </a:r>
            <a:r>
              <a:rPr lang="en-US" sz="3200" b="1" dirty="0" smtClean="0">
                <a:solidFill>
                  <a:srgbClr val="000090"/>
                </a:solidFill>
                <a:sym typeface="Symbol"/>
              </a:rPr>
              <a:t>.  </a:t>
            </a:r>
            <a:r>
              <a:rPr lang="en-US" sz="2000" b="1" dirty="0" smtClean="0">
                <a:solidFill>
                  <a:srgbClr val="000090"/>
                </a:solidFill>
                <a:sym typeface="Symbol"/>
              </a:rPr>
              <a:t>Very low velocity ions sputter cleans surface without downward mixing of contaminants</a:t>
            </a:r>
            <a:endParaRPr lang="en-US" sz="3200" b="1" dirty="0">
              <a:solidFill>
                <a:srgbClr val="000090"/>
              </a:solidFill>
            </a:endParaRPr>
          </a:p>
        </p:txBody>
      </p:sp>
      <p:sp>
        <p:nvSpPr>
          <p:cNvPr id="5" name="Slide Number Placeholder 4"/>
          <p:cNvSpPr>
            <a:spLocks noGrp="1"/>
          </p:cNvSpPr>
          <p:nvPr>
            <p:ph type="sldNum" sz="quarter" idx="11"/>
          </p:nvPr>
        </p:nvSpPr>
        <p:spPr/>
        <p:txBody>
          <a:bodyPr/>
          <a:lstStyle/>
          <a:p>
            <a:pPr>
              <a:defRPr/>
            </a:pPr>
            <a:fld id="{4D593622-181F-4FD2-8757-59681D321109}" type="slidenum">
              <a:rPr lang="en-US" smtClean="0"/>
              <a:pPr>
                <a:defRPr/>
              </a:pPr>
              <a:t>27</a:t>
            </a:fld>
            <a:endParaRPr lang="en-US"/>
          </a:p>
        </p:txBody>
      </p:sp>
      <p:pic>
        <p:nvPicPr>
          <p:cNvPr id="10" name="Picture 9" descr="GCIB.gif"/>
          <p:cNvPicPr>
            <a:picLocks noChangeAspect="1"/>
          </p:cNvPicPr>
          <p:nvPr/>
        </p:nvPicPr>
        <p:blipFill>
          <a:blip r:embed="rId2" cstate="print"/>
          <a:stretch>
            <a:fillRect/>
          </a:stretch>
        </p:blipFill>
        <p:spPr>
          <a:xfrm>
            <a:off x="1727199" y="3313422"/>
            <a:ext cx="6026997" cy="2426978"/>
          </a:xfrm>
          <a:prstGeom prst="rect">
            <a:avLst/>
          </a:prstGeom>
        </p:spPr>
      </p:pic>
      <p:pic>
        <p:nvPicPr>
          <p:cNvPr id="11" name="Picture 136"/>
          <p:cNvPicPr>
            <a:picLocks noChangeAspect="1" noChangeArrowheads="1"/>
          </p:cNvPicPr>
          <p:nvPr/>
        </p:nvPicPr>
        <p:blipFill>
          <a:blip r:embed="rId3" cstate="print"/>
          <a:srcRect/>
          <a:stretch>
            <a:fillRect/>
          </a:stretch>
        </p:blipFill>
        <p:spPr bwMode="auto">
          <a:xfrm>
            <a:off x="2209800" y="1439965"/>
            <a:ext cx="4724400" cy="1646135"/>
          </a:xfrm>
          <a:prstGeom prst="rect">
            <a:avLst/>
          </a:prstGeom>
          <a:noFill/>
          <a:ln w="9525">
            <a:noFill/>
            <a:miter lim="800000"/>
            <a:headEnd/>
            <a:tailEnd/>
          </a:ln>
        </p:spPr>
      </p:pic>
      <p:pic>
        <p:nvPicPr>
          <p:cNvPr id="13" name="Picture 12" descr="head hyogo.jpg"/>
          <p:cNvPicPr>
            <a:picLocks noChangeAspect="1"/>
          </p:cNvPicPr>
          <p:nvPr/>
        </p:nvPicPr>
        <p:blipFill>
          <a:blip r:embed="rId4" cstate="print"/>
          <a:stretch>
            <a:fillRect/>
          </a:stretch>
        </p:blipFill>
        <p:spPr>
          <a:xfrm>
            <a:off x="2603500" y="5867400"/>
            <a:ext cx="3981445" cy="723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algn="ctr"/>
            <a:r>
              <a:rPr lang="en-US" sz="2400" b="1" dirty="0" smtClean="0">
                <a:solidFill>
                  <a:srgbClr val="FF0000"/>
                </a:solidFill>
              </a:rPr>
              <a:t>White Light Interferometry of amount of GCIB erosion.</a:t>
            </a:r>
            <a:endParaRPr lang="en-US" sz="2400" b="1" dirty="0">
              <a:solidFill>
                <a:srgbClr val="FF0000"/>
              </a:solidFill>
            </a:endParaRPr>
          </a:p>
        </p:txBody>
      </p:sp>
      <p:sp>
        <p:nvSpPr>
          <p:cNvPr id="5" name="Slide Number Placeholder 4"/>
          <p:cNvSpPr>
            <a:spLocks noGrp="1"/>
          </p:cNvSpPr>
          <p:nvPr>
            <p:ph type="sldNum" sz="quarter" idx="11"/>
          </p:nvPr>
        </p:nvSpPr>
        <p:spPr/>
        <p:txBody>
          <a:bodyPr/>
          <a:lstStyle/>
          <a:p>
            <a:pPr>
              <a:defRPr/>
            </a:pPr>
            <a:fld id="{4D593622-181F-4FD2-8757-59681D321109}" type="slidenum">
              <a:rPr lang="en-US" smtClean="0"/>
              <a:pPr>
                <a:defRPr/>
              </a:pPr>
              <a:t>28</a:t>
            </a:fld>
            <a:endParaRPr lang="en-US"/>
          </a:p>
        </p:txBody>
      </p:sp>
      <p:sp>
        <p:nvSpPr>
          <p:cNvPr id="9" name="TextBox 8"/>
          <p:cNvSpPr txBox="1"/>
          <p:nvPr/>
        </p:nvSpPr>
        <p:spPr>
          <a:xfrm>
            <a:off x="0" y="5105400"/>
            <a:ext cx="9144000" cy="646331"/>
          </a:xfrm>
          <a:prstGeom prst="rect">
            <a:avLst/>
          </a:prstGeom>
          <a:noFill/>
        </p:spPr>
        <p:txBody>
          <a:bodyPr wrap="square" rtlCol="0">
            <a:spAutoFit/>
          </a:bodyPr>
          <a:lstStyle/>
          <a:p>
            <a:pPr algn="ctr"/>
            <a:r>
              <a:rPr lang="en-US" b="1" dirty="0">
                <a:solidFill>
                  <a:srgbClr val="000090"/>
                </a:solidFill>
              </a:rPr>
              <a:t>A</a:t>
            </a:r>
            <a:r>
              <a:rPr lang="en-US" b="1" dirty="0" smtClean="0">
                <a:solidFill>
                  <a:srgbClr val="000090"/>
                </a:solidFill>
              </a:rPr>
              <a:t>pproximately 12.5 nm of Si sample 60428  was removed by GCIB.  This is a bit too much, but it should be possible to control erosion of 8 – 12 nm for which loss of solar wind is small.</a:t>
            </a:r>
            <a:endParaRPr lang="en-US" b="1" dirty="0">
              <a:solidFill>
                <a:srgbClr val="000090"/>
              </a:solidFill>
            </a:endParaRPr>
          </a:p>
        </p:txBody>
      </p:sp>
      <p:pic>
        <p:nvPicPr>
          <p:cNvPr id="10" name="Picture 9" descr="WLI fig.5a.jpg"/>
          <p:cNvPicPr>
            <a:picLocks noChangeAspect="1"/>
          </p:cNvPicPr>
          <p:nvPr/>
        </p:nvPicPr>
        <p:blipFill>
          <a:blip r:embed="rId2" cstate="print"/>
          <a:stretch>
            <a:fillRect/>
          </a:stretch>
        </p:blipFill>
        <p:spPr>
          <a:xfrm>
            <a:off x="533400" y="1295400"/>
            <a:ext cx="3962400" cy="3003499"/>
          </a:xfrm>
          <a:prstGeom prst="rect">
            <a:avLst/>
          </a:prstGeom>
        </p:spPr>
      </p:pic>
      <p:pic>
        <p:nvPicPr>
          <p:cNvPr id="11" name="Picture 10" descr="WLI fig.5b.jpg"/>
          <p:cNvPicPr>
            <a:picLocks noChangeAspect="1"/>
          </p:cNvPicPr>
          <p:nvPr/>
        </p:nvPicPr>
        <p:blipFill>
          <a:blip r:embed="rId3" cstate="print"/>
          <a:stretch>
            <a:fillRect/>
          </a:stretch>
        </p:blipFill>
        <p:spPr>
          <a:xfrm>
            <a:off x="4800600" y="1219200"/>
            <a:ext cx="3886200" cy="3248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546100"/>
          </a:xfrm>
        </p:spPr>
        <p:txBody>
          <a:bodyPr>
            <a:normAutofit/>
          </a:bodyPr>
          <a:lstStyle/>
          <a:p>
            <a:pPr algn="ctr"/>
            <a:r>
              <a:rPr lang="en-US" sz="2700" b="1" dirty="0" smtClean="0">
                <a:solidFill>
                  <a:srgbClr val="FF0000"/>
                </a:solidFill>
              </a:rPr>
              <a:t>GCIB Si  60428</a:t>
            </a:r>
            <a:endParaRPr lang="en-US" dirty="0">
              <a:solidFill>
                <a:schemeClr val="tx2">
                  <a:lumMod val="75000"/>
                </a:schemeClr>
              </a:solidFill>
            </a:endParaRPr>
          </a:p>
        </p:txBody>
      </p:sp>
      <p:sp>
        <p:nvSpPr>
          <p:cNvPr id="4" name="Footer Placeholder 3"/>
          <p:cNvSpPr>
            <a:spLocks noGrp="1"/>
          </p:cNvSpPr>
          <p:nvPr>
            <p:ph type="ftr" sz="quarter" idx="10"/>
          </p:nvPr>
        </p:nvSpPr>
        <p:spPr/>
        <p:txBody>
          <a:bodyPr/>
          <a:lstStyle/>
          <a:p>
            <a:pPr>
              <a:defRPr/>
            </a:pPr>
            <a:r>
              <a:rPr lang="en-US" dirty="0" smtClean="0"/>
              <a:t>Genesis Science Team Meeting, March 18, 2012</a:t>
            </a:r>
            <a:endParaRPr lang="en-US" dirty="0"/>
          </a:p>
        </p:txBody>
      </p:sp>
      <p:sp>
        <p:nvSpPr>
          <p:cNvPr id="5" name="Slide Number Placeholder 4"/>
          <p:cNvSpPr>
            <a:spLocks noGrp="1"/>
          </p:cNvSpPr>
          <p:nvPr>
            <p:ph type="sldNum" sz="quarter" idx="11"/>
          </p:nvPr>
        </p:nvSpPr>
        <p:spPr/>
        <p:txBody>
          <a:bodyPr/>
          <a:lstStyle/>
          <a:p>
            <a:pPr>
              <a:defRPr/>
            </a:pPr>
            <a:fld id="{4D593622-181F-4FD2-8757-59681D321109}" type="slidenum">
              <a:rPr lang="en-US" smtClean="0"/>
              <a:pPr>
                <a:defRPr/>
              </a:pPr>
              <a:t>29</a:t>
            </a:fld>
            <a:endParaRPr lang="en-US"/>
          </a:p>
        </p:txBody>
      </p:sp>
      <p:pic>
        <p:nvPicPr>
          <p:cNvPr id="8" name="Picture 153"/>
          <p:cNvPicPr>
            <a:picLocks noChangeAspect="1" noChangeArrowheads="1"/>
          </p:cNvPicPr>
          <p:nvPr/>
        </p:nvPicPr>
        <p:blipFill>
          <a:blip r:embed="rId2" cstate="print"/>
          <a:srcRect/>
          <a:stretch>
            <a:fillRect/>
          </a:stretch>
        </p:blipFill>
        <p:spPr bwMode="auto">
          <a:xfrm>
            <a:off x="1257300" y="985959"/>
            <a:ext cx="6184900" cy="4119441"/>
          </a:xfrm>
          <a:prstGeom prst="rect">
            <a:avLst/>
          </a:prstGeom>
          <a:noFill/>
          <a:ln w="9525">
            <a:noFill/>
            <a:miter lim="800000"/>
            <a:headEnd/>
            <a:tailEnd/>
          </a:ln>
        </p:spPr>
      </p:pic>
      <p:sp>
        <p:nvSpPr>
          <p:cNvPr id="9" name="TextBox 8"/>
          <p:cNvSpPr txBox="1"/>
          <p:nvPr/>
        </p:nvSpPr>
        <p:spPr>
          <a:xfrm>
            <a:off x="0" y="5105400"/>
            <a:ext cx="9144000" cy="707886"/>
          </a:xfrm>
          <a:prstGeom prst="rect">
            <a:avLst/>
          </a:prstGeom>
          <a:noFill/>
        </p:spPr>
        <p:txBody>
          <a:bodyPr wrap="square" rtlCol="0">
            <a:spAutoFit/>
          </a:bodyPr>
          <a:lstStyle/>
          <a:p>
            <a:r>
              <a:rPr lang="en-US" sz="2000" b="1" dirty="0" smtClean="0">
                <a:solidFill>
                  <a:srgbClr val="000090"/>
                </a:solidFill>
                <a:latin typeface="+mn-lt"/>
              </a:rPr>
              <a:t>LAB TXRF comparison of irradiated and non-irradiated spot.  Significant reduction of Fe and Cu in this comparison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6400"/>
            <a:ext cx="8597900" cy="5511800"/>
          </a:xfrm>
        </p:spPr>
        <p:txBody>
          <a:bodyPr>
            <a:normAutofit fontScale="92500" lnSpcReduction="10000"/>
          </a:bodyPr>
          <a:lstStyle/>
          <a:p>
            <a:pPr marL="0" indent="0" algn="ctr">
              <a:buNone/>
            </a:pPr>
            <a:endParaRPr lang="en-US" sz="2000" dirty="0" smtClean="0"/>
          </a:p>
          <a:p>
            <a:pPr marL="0" indent="0" algn="ctr">
              <a:buNone/>
            </a:pPr>
            <a:r>
              <a:rPr lang="en-US" sz="2400" dirty="0" smtClean="0"/>
              <a:t> </a:t>
            </a:r>
            <a:r>
              <a:rPr lang="en-US" sz="2400" b="1" i="1" dirty="0">
                <a:solidFill>
                  <a:srgbClr val="FF0000"/>
                </a:solidFill>
              </a:rPr>
              <a:t>Particulate contamination is the major obstacle to completion of Genesis science </a:t>
            </a:r>
            <a:r>
              <a:rPr lang="en-US" sz="2400" b="1" i="1" dirty="0" smtClean="0">
                <a:solidFill>
                  <a:srgbClr val="FF0000"/>
                </a:solidFill>
              </a:rPr>
              <a:t>objectives</a:t>
            </a:r>
            <a:r>
              <a:rPr lang="en-US" sz="2000" b="1" i="1" dirty="0" smtClean="0">
                <a:solidFill>
                  <a:srgbClr val="FF0000"/>
                </a:solidFill>
              </a:rPr>
              <a:t>.</a:t>
            </a:r>
            <a:r>
              <a:rPr lang="en-US" sz="2000" dirty="0" smtClean="0">
                <a:solidFill>
                  <a:srgbClr val="FF0000"/>
                </a:solidFill>
                <a:effectLst/>
              </a:rPr>
              <a:t> </a:t>
            </a:r>
          </a:p>
          <a:p>
            <a:pPr marL="0" indent="0" algn="ctr">
              <a:buNone/>
            </a:pPr>
            <a:endParaRPr lang="en-US" sz="2000" dirty="0" smtClean="0">
              <a:solidFill>
                <a:srgbClr val="000090"/>
              </a:solidFill>
            </a:endParaRPr>
          </a:p>
          <a:p>
            <a:pPr marL="0" indent="0" algn="ctr">
              <a:buNone/>
            </a:pPr>
            <a:r>
              <a:rPr lang="en-US" sz="2000" b="1" dirty="0" smtClean="0">
                <a:solidFill>
                  <a:srgbClr val="000090"/>
                </a:solidFill>
              </a:rPr>
              <a:t>We need to have clean surfaces to be able to analyze cm-size areas.</a:t>
            </a:r>
            <a:endParaRPr lang="en-US" sz="2000" b="1" dirty="0">
              <a:solidFill>
                <a:srgbClr val="000090"/>
              </a:solidFill>
            </a:endParaRPr>
          </a:p>
          <a:p>
            <a:pPr marL="0" indent="0" algn="ctr">
              <a:buNone/>
            </a:pPr>
            <a:endParaRPr lang="en-US" sz="2000" b="1" dirty="0" smtClean="0">
              <a:solidFill>
                <a:srgbClr val="000090"/>
              </a:solidFill>
            </a:endParaRPr>
          </a:p>
          <a:p>
            <a:pPr marL="0" indent="0" algn="ctr">
              <a:buNone/>
            </a:pPr>
            <a:r>
              <a:rPr lang="en-US" sz="2000" b="1" dirty="0">
                <a:solidFill>
                  <a:srgbClr val="000090"/>
                </a:solidFill>
              </a:rPr>
              <a:t>C</a:t>
            </a:r>
            <a:r>
              <a:rPr lang="en-US" sz="2000" b="1" dirty="0" smtClean="0">
                <a:solidFill>
                  <a:srgbClr val="000090"/>
                </a:solidFill>
              </a:rPr>
              <a:t>leaning studies will learn</a:t>
            </a:r>
            <a:r>
              <a:rPr lang="en-US" sz="2000" b="1" i="1" dirty="0" smtClean="0">
                <a:solidFill>
                  <a:srgbClr val="000090"/>
                </a:solidFill>
              </a:rPr>
              <a:t> how </a:t>
            </a:r>
            <a:r>
              <a:rPr lang="en-US" sz="2000" b="1" dirty="0" smtClean="0">
                <a:solidFill>
                  <a:srgbClr val="000090"/>
                </a:solidFill>
              </a:rPr>
              <a:t>to clean, using sub cm size samples.</a:t>
            </a:r>
          </a:p>
          <a:p>
            <a:pPr marL="0" indent="0" algn="ctr">
              <a:buNone/>
            </a:pPr>
            <a:endParaRPr lang="en-US" sz="2000" b="1" dirty="0">
              <a:solidFill>
                <a:srgbClr val="000090"/>
              </a:solidFill>
            </a:endParaRPr>
          </a:p>
          <a:p>
            <a:pPr marL="0" indent="0" algn="ctr">
              <a:buNone/>
            </a:pPr>
            <a:r>
              <a:rPr lang="en-US" sz="2000" b="1" dirty="0" smtClean="0">
                <a:solidFill>
                  <a:srgbClr val="000090"/>
                </a:solidFill>
              </a:rPr>
              <a:t>Approach:  clean, assess cleanliness, </a:t>
            </a:r>
            <a:r>
              <a:rPr lang="en-US" sz="2000" b="1" dirty="0" err="1" smtClean="0">
                <a:solidFill>
                  <a:srgbClr val="000090"/>
                </a:solidFill>
              </a:rPr>
              <a:t>reclean</a:t>
            </a:r>
            <a:r>
              <a:rPr lang="en-US" sz="2000" b="1" dirty="0" smtClean="0">
                <a:solidFill>
                  <a:srgbClr val="000090"/>
                </a:solidFill>
              </a:rPr>
              <a:t>, reassess, etc.</a:t>
            </a:r>
          </a:p>
          <a:p>
            <a:pPr marL="0" indent="0" algn="ctr">
              <a:buNone/>
            </a:pPr>
            <a:endParaRPr lang="en-US" sz="2000" b="1" dirty="0" smtClean="0">
              <a:solidFill>
                <a:srgbClr val="000090"/>
              </a:solidFill>
            </a:endParaRPr>
          </a:p>
          <a:p>
            <a:pPr marL="0" indent="0" algn="ctr">
              <a:buNone/>
            </a:pPr>
            <a:r>
              <a:rPr lang="en-US" sz="2000" b="1" dirty="0" smtClean="0">
                <a:solidFill>
                  <a:srgbClr val="000090"/>
                </a:solidFill>
              </a:rPr>
              <a:t>Once we learn how to clean, then “clean” (i.e. to </a:t>
            </a:r>
            <a:r>
              <a:rPr lang="en-US" sz="2000" b="1" dirty="0" smtClean="0">
                <a:solidFill>
                  <a:srgbClr val="000090"/>
                </a:solidFill>
              </a:rPr>
              <a:t>the </a:t>
            </a:r>
            <a:r>
              <a:rPr lang="en-US" sz="2000" b="1" dirty="0" smtClean="0">
                <a:solidFill>
                  <a:srgbClr val="000090"/>
                </a:solidFill>
              </a:rPr>
              <a:t>best of our ability) samples can be stored at JSC for </a:t>
            </a:r>
            <a:r>
              <a:rPr lang="en-US" sz="2000" b="1" dirty="0" smtClean="0">
                <a:solidFill>
                  <a:srgbClr val="000090"/>
                </a:solidFill>
              </a:rPr>
              <a:t>allocation.</a:t>
            </a:r>
            <a:endParaRPr lang="en-US" sz="2000" b="1" dirty="0" smtClean="0">
              <a:solidFill>
                <a:srgbClr val="000090"/>
              </a:solidFill>
            </a:endParaRPr>
          </a:p>
          <a:p>
            <a:pPr marL="0" indent="0" algn="ctr">
              <a:buNone/>
            </a:pPr>
            <a:endParaRPr lang="en-US" sz="2000" b="1" dirty="0">
              <a:solidFill>
                <a:srgbClr val="000090"/>
              </a:solidFill>
            </a:endParaRPr>
          </a:p>
          <a:p>
            <a:pPr marL="0" indent="0">
              <a:buNone/>
            </a:pPr>
            <a:r>
              <a:rPr lang="en-US" sz="2000" b="1" dirty="0" smtClean="0">
                <a:solidFill>
                  <a:srgbClr val="000090"/>
                </a:solidFill>
              </a:rPr>
              <a:t>All solar wind analytical protocols must have an initial </a:t>
            </a:r>
            <a:r>
              <a:rPr lang="en-US" sz="2000" b="1" dirty="0" smtClean="0">
                <a:solidFill>
                  <a:srgbClr val="000090"/>
                </a:solidFill>
              </a:rPr>
              <a:t>surface cleaning step, </a:t>
            </a:r>
            <a:r>
              <a:rPr lang="en-US" sz="2000" b="1" dirty="0" smtClean="0">
                <a:solidFill>
                  <a:srgbClr val="000090"/>
                </a:solidFill>
              </a:rPr>
              <a:t>but this can only be expected to work with contamination levels 1-10 times the solar wind atoms/cm2.   Most samples are way above this at present, thus this cleaning plan is required.</a:t>
            </a:r>
          </a:p>
          <a:p>
            <a:pPr marL="0" indent="0" algn="ctr">
              <a:buNone/>
            </a:pPr>
            <a:endParaRPr lang="en-US" sz="2000" b="1" dirty="0" smtClean="0">
              <a:solidFill>
                <a:srgbClr val="000090"/>
              </a:solidFill>
            </a:endParaRPr>
          </a:p>
          <a:p>
            <a:pPr marL="0" indent="0" algn="ctr">
              <a:buNone/>
            </a:pPr>
            <a:endParaRPr lang="en-US" sz="2000" b="1" dirty="0">
              <a:solidFill>
                <a:srgbClr val="000090"/>
              </a:solidFill>
            </a:endParaRPr>
          </a:p>
        </p:txBody>
      </p:sp>
    </p:spTree>
    <p:extLst>
      <p:ext uri="{BB962C8B-B14F-4D97-AF65-F5344CB8AC3E}">
        <p14:creationId xmlns:p14="http://schemas.microsoft.com/office/powerpoint/2010/main" val="3797904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pPr algn="ctr"/>
            <a:r>
              <a:rPr lang="en-US" sz="2400" b="1" dirty="0" smtClean="0">
                <a:solidFill>
                  <a:srgbClr val="FF0000"/>
                </a:solidFill>
              </a:rPr>
              <a:t>Synchrotron TRXRF  60428</a:t>
            </a:r>
            <a:endParaRPr lang="en-US" sz="2400" b="1" dirty="0">
              <a:solidFill>
                <a:srgbClr val="FF0000"/>
              </a:solidFill>
            </a:endParaRPr>
          </a:p>
        </p:txBody>
      </p:sp>
      <p:sp>
        <p:nvSpPr>
          <p:cNvPr id="5" name="Slide Number Placeholder 4"/>
          <p:cNvSpPr>
            <a:spLocks noGrp="1"/>
          </p:cNvSpPr>
          <p:nvPr>
            <p:ph type="sldNum" sz="quarter" idx="11"/>
          </p:nvPr>
        </p:nvSpPr>
        <p:spPr/>
        <p:txBody>
          <a:bodyPr/>
          <a:lstStyle/>
          <a:p>
            <a:pPr>
              <a:defRPr/>
            </a:pPr>
            <a:fld id="{4D593622-181F-4FD2-8757-59681D321109}" type="slidenum">
              <a:rPr lang="en-US" smtClean="0"/>
              <a:pPr>
                <a:defRPr/>
              </a:pPr>
              <a:t>30</a:t>
            </a:fld>
            <a:endParaRPr lang="en-US"/>
          </a:p>
        </p:txBody>
      </p:sp>
      <p:pic>
        <p:nvPicPr>
          <p:cNvPr id="23" name="Picture 1"/>
          <p:cNvPicPr>
            <a:picLocks noChangeAspect="1" noChangeArrowheads="1"/>
          </p:cNvPicPr>
          <p:nvPr/>
        </p:nvPicPr>
        <p:blipFill>
          <a:blip r:embed="rId2" cstate="print"/>
          <a:srcRect/>
          <a:stretch>
            <a:fillRect/>
          </a:stretch>
        </p:blipFill>
        <p:spPr bwMode="auto">
          <a:xfrm>
            <a:off x="595692" y="1054100"/>
            <a:ext cx="8428121" cy="3708231"/>
          </a:xfrm>
          <a:prstGeom prst="rect">
            <a:avLst/>
          </a:prstGeom>
          <a:noFill/>
          <a:ln w="9525">
            <a:noFill/>
            <a:miter lim="800000"/>
            <a:headEnd/>
            <a:tailEnd/>
          </a:ln>
        </p:spPr>
      </p:pic>
      <p:sp>
        <p:nvSpPr>
          <p:cNvPr id="9" name="TextBox 8"/>
          <p:cNvSpPr txBox="1"/>
          <p:nvPr/>
        </p:nvSpPr>
        <p:spPr>
          <a:xfrm>
            <a:off x="595692" y="4775031"/>
            <a:ext cx="7926008" cy="1754327"/>
          </a:xfrm>
          <a:prstGeom prst="rect">
            <a:avLst/>
          </a:prstGeom>
          <a:noFill/>
        </p:spPr>
        <p:txBody>
          <a:bodyPr wrap="square" rtlCol="0">
            <a:spAutoFit/>
          </a:bodyPr>
          <a:lstStyle/>
          <a:p>
            <a:r>
              <a:rPr lang="en-US" b="1" dirty="0" smtClean="0">
                <a:solidFill>
                  <a:srgbClr val="000090"/>
                </a:solidFill>
              </a:rPr>
              <a:t>GCIB-irradiated areas, blue and red; </a:t>
            </a:r>
            <a:r>
              <a:rPr lang="en-US" b="1" dirty="0" err="1" smtClean="0">
                <a:solidFill>
                  <a:srgbClr val="000090"/>
                </a:solidFill>
              </a:rPr>
              <a:t>unirradiated</a:t>
            </a:r>
            <a:r>
              <a:rPr lang="en-US" b="1" dirty="0" smtClean="0">
                <a:solidFill>
                  <a:srgbClr val="000090"/>
                </a:solidFill>
              </a:rPr>
              <a:t> area black</a:t>
            </a:r>
            <a:r>
              <a:rPr lang="en-US" b="1" dirty="0" smtClean="0">
                <a:solidFill>
                  <a:srgbClr val="000090"/>
                </a:solidFill>
              </a:rPr>
              <a:t>.  </a:t>
            </a:r>
            <a:r>
              <a:rPr lang="en-US" b="1" dirty="0" smtClean="0">
                <a:solidFill>
                  <a:srgbClr val="000090"/>
                </a:solidFill>
              </a:rPr>
              <a:t>Here higher amounts of contaminants in GCIB-irradiated areas!   Analyses refer to roughly 1x5 mm stripes.  </a:t>
            </a:r>
            <a:r>
              <a:rPr lang="en-US" b="1" dirty="0">
                <a:solidFill>
                  <a:srgbClr val="000090"/>
                </a:solidFill>
              </a:rPr>
              <a:t>L</a:t>
            </a:r>
            <a:r>
              <a:rPr lang="en-US" b="1" dirty="0" smtClean="0">
                <a:solidFill>
                  <a:srgbClr val="000090"/>
                </a:solidFill>
              </a:rPr>
              <a:t>arge amount of contaminants remain, but this appears to be a very dirty sample. </a:t>
            </a:r>
            <a:r>
              <a:rPr lang="en-US" b="1" dirty="0" smtClean="0">
                <a:solidFill>
                  <a:srgbClr val="000090"/>
                </a:solidFill>
              </a:rPr>
              <a:t> Difference may reflect </a:t>
            </a:r>
            <a:r>
              <a:rPr lang="en-US" b="1" dirty="0" err="1" smtClean="0">
                <a:solidFill>
                  <a:srgbClr val="000090"/>
                </a:solidFill>
              </a:rPr>
              <a:t>inhomogeneities</a:t>
            </a:r>
            <a:r>
              <a:rPr lang="en-US" b="1" dirty="0" smtClean="0">
                <a:solidFill>
                  <a:srgbClr val="000090"/>
                </a:solidFill>
              </a:rPr>
              <a:t> and/or particles </a:t>
            </a:r>
            <a:r>
              <a:rPr lang="en-US" b="1" dirty="0" smtClean="0">
                <a:solidFill>
                  <a:srgbClr val="000090"/>
                </a:solidFill>
              </a:rPr>
              <a:t>may be larger than 10 nm in this </a:t>
            </a:r>
            <a:r>
              <a:rPr lang="en-US" b="1" dirty="0" smtClean="0">
                <a:solidFill>
                  <a:srgbClr val="000090"/>
                </a:solidFill>
              </a:rPr>
              <a:t>case.  </a:t>
            </a:r>
            <a:r>
              <a:rPr lang="en-US" b="1" dirty="0" smtClean="0">
                <a:solidFill>
                  <a:srgbClr val="000090"/>
                </a:solidFill>
              </a:rPr>
              <a:t>More systematic tests where same area is compared before and after GCIB are required.</a:t>
            </a:r>
            <a:endParaRPr lang="en-US" b="1"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355600"/>
            <a:ext cx="3048565" cy="6235700"/>
          </a:xfrm>
          <a:prstGeom prst="rect">
            <a:avLst/>
          </a:prstGeom>
        </p:spPr>
      </p:pic>
      <p:sp>
        <p:nvSpPr>
          <p:cNvPr id="5" name="TextBox 4"/>
          <p:cNvSpPr txBox="1"/>
          <p:nvPr/>
        </p:nvSpPr>
        <p:spPr>
          <a:xfrm>
            <a:off x="5245100" y="124767"/>
            <a:ext cx="3340100" cy="461665"/>
          </a:xfrm>
          <a:prstGeom prst="rect">
            <a:avLst/>
          </a:prstGeom>
          <a:noFill/>
        </p:spPr>
        <p:txBody>
          <a:bodyPr wrap="square" rtlCol="0">
            <a:spAutoFit/>
          </a:bodyPr>
          <a:lstStyle/>
          <a:p>
            <a:r>
              <a:rPr lang="en-US" sz="2400" b="1" dirty="0" smtClean="0">
                <a:solidFill>
                  <a:srgbClr val="FF0000"/>
                </a:solidFill>
              </a:rPr>
              <a:t>Acetate Peels (Kuhlman)</a:t>
            </a:r>
            <a:endParaRPr lang="en-US" sz="2400" b="1" dirty="0">
              <a:solidFill>
                <a:srgbClr val="FF0000"/>
              </a:solidFill>
            </a:endParaRPr>
          </a:p>
        </p:txBody>
      </p:sp>
      <p:sp>
        <p:nvSpPr>
          <p:cNvPr id="6" name="Rectangle 5"/>
          <p:cNvSpPr/>
          <p:nvPr/>
        </p:nvSpPr>
        <p:spPr>
          <a:xfrm>
            <a:off x="4711700" y="715665"/>
            <a:ext cx="3873500" cy="5386090"/>
          </a:xfrm>
          <a:prstGeom prst="rect">
            <a:avLst/>
          </a:prstGeom>
        </p:spPr>
        <p:txBody>
          <a:bodyPr wrap="square">
            <a:spAutoFit/>
          </a:bodyPr>
          <a:lstStyle/>
          <a:p>
            <a:r>
              <a:rPr lang="en-US" dirty="0"/>
              <a:t> </a:t>
            </a:r>
            <a:r>
              <a:rPr lang="en-US" sz="1600" b="1" dirty="0">
                <a:solidFill>
                  <a:srgbClr val="000090"/>
                </a:solidFill>
              </a:rPr>
              <a:t>S</a:t>
            </a:r>
            <a:r>
              <a:rPr lang="en-US" sz="1600" b="1" dirty="0" smtClean="0">
                <a:solidFill>
                  <a:srgbClr val="000090"/>
                </a:solidFill>
              </a:rPr>
              <a:t>chematic </a:t>
            </a:r>
            <a:r>
              <a:rPr lang="en-US" sz="1600" b="1" dirty="0">
                <a:solidFill>
                  <a:srgbClr val="000090"/>
                </a:solidFill>
              </a:rPr>
              <a:t>illustration of the </a:t>
            </a:r>
            <a:r>
              <a:rPr lang="en-US" sz="1600" b="1" dirty="0" smtClean="0">
                <a:solidFill>
                  <a:srgbClr val="000090"/>
                </a:solidFill>
              </a:rPr>
              <a:t>typical method </a:t>
            </a:r>
            <a:r>
              <a:rPr lang="en-US" sz="1600" b="1" dirty="0">
                <a:solidFill>
                  <a:srgbClr val="000090"/>
                </a:solidFill>
              </a:rPr>
              <a:t>of using </a:t>
            </a:r>
            <a:r>
              <a:rPr lang="en-US" sz="1600" b="1" dirty="0" smtClean="0">
                <a:solidFill>
                  <a:srgbClr val="000090"/>
                </a:solidFill>
              </a:rPr>
              <a:t>carbon extraction </a:t>
            </a:r>
            <a:r>
              <a:rPr lang="en-US" sz="1600" b="1" dirty="0">
                <a:solidFill>
                  <a:srgbClr val="000090"/>
                </a:solidFill>
              </a:rPr>
              <a:t>replicas. a</a:t>
            </a:r>
            <a:r>
              <a:rPr lang="en-US" sz="1600" b="1" dirty="0" smtClean="0">
                <a:solidFill>
                  <a:srgbClr val="000090"/>
                </a:solidFill>
              </a:rPr>
              <a:t>) </a:t>
            </a:r>
            <a:r>
              <a:rPr lang="en-US" sz="1600" b="1" dirty="0" smtClean="0">
                <a:solidFill>
                  <a:srgbClr val="000090"/>
                </a:solidFill>
              </a:rPr>
              <a:t>dirty </a:t>
            </a:r>
            <a:r>
              <a:rPr lang="en-US" sz="1600" b="1" dirty="0">
                <a:solidFill>
                  <a:srgbClr val="000090"/>
                </a:solidFill>
              </a:rPr>
              <a:t>Genesis sample, b) cellulose </a:t>
            </a:r>
            <a:r>
              <a:rPr lang="en-US" sz="1600" b="1" dirty="0" smtClean="0">
                <a:solidFill>
                  <a:srgbClr val="000090"/>
                </a:solidFill>
              </a:rPr>
              <a:t>acetate solution dried on sample, then replica film peeled </a:t>
            </a:r>
            <a:r>
              <a:rPr lang="en-US" sz="1600" b="1" dirty="0">
                <a:solidFill>
                  <a:srgbClr val="000090"/>
                </a:solidFill>
              </a:rPr>
              <a:t>from </a:t>
            </a:r>
            <a:r>
              <a:rPr lang="en-US" sz="1600" b="1" dirty="0" smtClean="0">
                <a:solidFill>
                  <a:srgbClr val="000090"/>
                </a:solidFill>
              </a:rPr>
              <a:t>sample. </a:t>
            </a:r>
            <a:r>
              <a:rPr lang="en-US" sz="1600" b="1" dirty="0">
                <a:solidFill>
                  <a:srgbClr val="000090"/>
                </a:solidFill>
              </a:rPr>
              <a:t>Residual particles </a:t>
            </a:r>
            <a:r>
              <a:rPr lang="en-US" sz="1600" b="1" dirty="0" smtClean="0">
                <a:solidFill>
                  <a:srgbClr val="000090"/>
                </a:solidFill>
              </a:rPr>
              <a:t>can be characterized in SEM</a:t>
            </a:r>
            <a:endParaRPr lang="en-US" sz="1600" b="1" dirty="0">
              <a:solidFill>
                <a:srgbClr val="000090"/>
              </a:solidFill>
            </a:endParaRPr>
          </a:p>
          <a:p>
            <a:r>
              <a:rPr lang="en-US" sz="1600" b="1" dirty="0" smtClean="0">
                <a:solidFill>
                  <a:srgbClr val="000090"/>
                </a:solidFill>
              </a:rPr>
              <a:t>  </a:t>
            </a:r>
            <a:r>
              <a:rPr lang="en-US" sz="1600" b="1" dirty="0">
                <a:solidFill>
                  <a:srgbClr val="000090"/>
                </a:solidFill>
              </a:rPr>
              <a:t>c) replica coated </a:t>
            </a:r>
            <a:r>
              <a:rPr lang="en-US" sz="1600" b="1" dirty="0" smtClean="0">
                <a:solidFill>
                  <a:srgbClr val="000090"/>
                </a:solidFill>
              </a:rPr>
              <a:t>with 60 </a:t>
            </a:r>
            <a:r>
              <a:rPr lang="en-US" sz="1600" b="1" dirty="0">
                <a:solidFill>
                  <a:srgbClr val="000090"/>
                </a:solidFill>
              </a:rPr>
              <a:t>nm of carbon</a:t>
            </a:r>
            <a:r>
              <a:rPr lang="en-US" sz="1600" b="1" dirty="0" smtClean="0">
                <a:solidFill>
                  <a:srgbClr val="000090"/>
                </a:solidFill>
              </a:rPr>
              <a:t>,    </a:t>
            </a:r>
            <a:r>
              <a:rPr lang="en-US" sz="1600" b="1" dirty="0">
                <a:solidFill>
                  <a:srgbClr val="000090"/>
                </a:solidFill>
              </a:rPr>
              <a:t>d) replica with cellulose </a:t>
            </a:r>
            <a:r>
              <a:rPr lang="en-US" sz="1600" b="1" dirty="0" smtClean="0">
                <a:solidFill>
                  <a:srgbClr val="000090"/>
                </a:solidFill>
              </a:rPr>
              <a:t>acetate film dissolved away. Particles remain trapped in C film and can be characterized in SEM.</a:t>
            </a:r>
          </a:p>
          <a:p>
            <a:endParaRPr lang="en-US" sz="1600" b="1" dirty="0">
              <a:solidFill>
                <a:srgbClr val="000090"/>
              </a:solidFill>
            </a:endParaRPr>
          </a:p>
          <a:p>
            <a:r>
              <a:rPr lang="en-US" sz="1600" b="1" dirty="0" smtClean="0">
                <a:solidFill>
                  <a:srgbClr val="000090"/>
                </a:solidFill>
              </a:rPr>
              <a:t>Some Genesis materials (Al films on sapphire (</a:t>
            </a:r>
            <a:r>
              <a:rPr lang="en-US" sz="1600" b="1" dirty="0" err="1" smtClean="0">
                <a:solidFill>
                  <a:srgbClr val="000090"/>
                </a:solidFill>
              </a:rPr>
              <a:t>AloS</a:t>
            </a:r>
            <a:r>
              <a:rPr lang="en-US" sz="1600" b="1" dirty="0" smtClean="0">
                <a:solidFill>
                  <a:srgbClr val="000090"/>
                </a:solidFill>
              </a:rPr>
              <a:t>); concentrator target materials?) cannot be acid </a:t>
            </a:r>
            <a:r>
              <a:rPr lang="en-US" sz="1600" b="1" dirty="0" smtClean="0">
                <a:solidFill>
                  <a:srgbClr val="000090"/>
                </a:solidFill>
              </a:rPr>
              <a:t>cleaned</a:t>
            </a:r>
            <a:r>
              <a:rPr lang="en-US" sz="1600" b="1" dirty="0" smtClean="0">
                <a:solidFill>
                  <a:srgbClr val="000090"/>
                </a:solidFill>
              </a:rPr>
              <a:t>. A</a:t>
            </a:r>
            <a:r>
              <a:rPr lang="en-US" sz="1600" b="1" dirty="0" smtClean="0">
                <a:solidFill>
                  <a:srgbClr val="000090"/>
                </a:solidFill>
              </a:rPr>
              <a:t>cetate </a:t>
            </a:r>
            <a:r>
              <a:rPr lang="en-US" sz="1600" b="1" dirty="0" smtClean="0">
                <a:solidFill>
                  <a:srgbClr val="000090"/>
                </a:solidFill>
              </a:rPr>
              <a:t>peels are possible cleaning method</a:t>
            </a:r>
            <a:r>
              <a:rPr lang="en-US" sz="1600" b="1" dirty="0" smtClean="0">
                <a:solidFill>
                  <a:srgbClr val="000090"/>
                </a:solidFill>
              </a:rPr>
              <a:t>.  </a:t>
            </a:r>
            <a:r>
              <a:rPr lang="en-US" sz="1600" b="1" dirty="0" smtClean="0">
                <a:solidFill>
                  <a:srgbClr val="000090"/>
                </a:solidFill>
              </a:rPr>
              <a:t>SEM studies on peels allow </a:t>
            </a:r>
            <a:r>
              <a:rPr lang="en-US" sz="1600" b="1" i="1" dirty="0" smtClean="0">
                <a:solidFill>
                  <a:srgbClr val="000090"/>
                </a:solidFill>
              </a:rPr>
              <a:t>assessment </a:t>
            </a:r>
            <a:r>
              <a:rPr lang="en-US" sz="1600" b="1" dirty="0" smtClean="0">
                <a:solidFill>
                  <a:srgbClr val="000090"/>
                </a:solidFill>
              </a:rPr>
              <a:t>of sapphire  based collectors which are too insulating for ion or electron beams. </a:t>
            </a:r>
          </a:p>
          <a:p>
            <a:endParaRPr lang="en-US" sz="1600" b="1" dirty="0">
              <a:solidFill>
                <a:srgbClr val="000090"/>
              </a:solidFill>
            </a:endParaRPr>
          </a:p>
          <a:p>
            <a:r>
              <a:rPr lang="en-US" sz="1600" b="1" dirty="0" smtClean="0">
                <a:solidFill>
                  <a:srgbClr val="000090"/>
                </a:solidFill>
              </a:rPr>
              <a:t>Systematic tests of efficiency of particle removal are planned.</a:t>
            </a:r>
            <a:endParaRPr lang="en-US" sz="1600" b="1" dirty="0">
              <a:solidFill>
                <a:srgbClr val="000090"/>
              </a:solidFill>
            </a:endParaRPr>
          </a:p>
        </p:txBody>
      </p:sp>
    </p:spTree>
    <p:extLst>
      <p:ext uri="{BB962C8B-B14F-4D97-AF65-F5344CB8AC3E}">
        <p14:creationId xmlns:p14="http://schemas.microsoft.com/office/powerpoint/2010/main" val="28390829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1962"/>
          </a:xfrm>
          <a:ln>
            <a:noFill/>
          </a:ln>
        </p:spPr>
        <p:txBody>
          <a:bodyPr>
            <a:normAutofit/>
          </a:bodyPr>
          <a:lstStyle/>
          <a:p>
            <a:r>
              <a:rPr lang="en-US" sz="2000" b="1" dirty="0" smtClean="0">
                <a:solidFill>
                  <a:srgbClr val="FF6600"/>
                </a:solidFill>
              </a:rPr>
              <a:t>Application of acetate peels to refractory </a:t>
            </a:r>
            <a:r>
              <a:rPr lang="en-US" sz="2000" b="1" dirty="0" err="1" smtClean="0">
                <a:solidFill>
                  <a:srgbClr val="FF6600"/>
                </a:solidFill>
              </a:rPr>
              <a:t>SoS</a:t>
            </a:r>
            <a:r>
              <a:rPr lang="en-US" sz="2000" b="1" dirty="0" smtClean="0">
                <a:solidFill>
                  <a:srgbClr val="FF6600"/>
                </a:solidFill>
              </a:rPr>
              <a:t> sample 60966</a:t>
            </a:r>
            <a:endParaRPr lang="en-US" sz="2000" b="1" dirty="0">
              <a:solidFill>
                <a:srgbClr val="FF6600"/>
              </a:solidFill>
            </a:endParaRPr>
          </a:p>
        </p:txBody>
      </p:sp>
      <p:sp>
        <p:nvSpPr>
          <p:cNvPr id="3" name="Content Placeholder 2"/>
          <p:cNvSpPr>
            <a:spLocks noGrp="1"/>
          </p:cNvSpPr>
          <p:nvPr>
            <p:ph idx="1"/>
          </p:nvPr>
        </p:nvSpPr>
        <p:spPr>
          <a:xfrm>
            <a:off x="457200" y="901700"/>
            <a:ext cx="8229600" cy="4851400"/>
          </a:xfrm>
          <a:ln>
            <a:solidFill>
              <a:srgbClr val="FFFFFF"/>
            </a:solidFill>
          </a:ln>
        </p:spPr>
        <p:txBody>
          <a:bodyPr>
            <a:normAutofit/>
          </a:bodyPr>
          <a:lstStyle/>
          <a:p>
            <a:pPr marL="0" indent="0">
              <a:buNone/>
            </a:pPr>
            <a:r>
              <a:rPr lang="en-US" sz="1800" b="1" dirty="0" smtClean="0">
                <a:solidFill>
                  <a:srgbClr val="000090"/>
                </a:solidFill>
              </a:rPr>
              <a:t>This sample has been cleaned with </a:t>
            </a:r>
            <a:r>
              <a:rPr lang="en-US" sz="1800" b="1" dirty="0" err="1" smtClean="0">
                <a:solidFill>
                  <a:srgbClr val="000090"/>
                </a:solidFill>
              </a:rPr>
              <a:t>HCl</a:t>
            </a:r>
            <a:r>
              <a:rPr lang="en-US" sz="1800" b="1" dirty="0" smtClean="0">
                <a:solidFill>
                  <a:srgbClr val="000090"/>
                </a:solidFill>
              </a:rPr>
              <a:t> </a:t>
            </a:r>
            <a:r>
              <a:rPr lang="en-US" sz="1800" b="1" dirty="0">
                <a:solidFill>
                  <a:srgbClr val="000090"/>
                </a:solidFill>
              </a:rPr>
              <a:t>(twice), CO</a:t>
            </a:r>
            <a:r>
              <a:rPr lang="en-US" sz="1800" b="1" baseline="-25000" dirty="0">
                <a:solidFill>
                  <a:srgbClr val="000090"/>
                </a:solidFill>
              </a:rPr>
              <a:t>2</a:t>
            </a:r>
            <a:r>
              <a:rPr lang="en-US" sz="1800" b="1" dirty="0">
                <a:solidFill>
                  <a:srgbClr val="000090"/>
                </a:solidFill>
              </a:rPr>
              <a:t> snow, and </a:t>
            </a:r>
            <a:r>
              <a:rPr lang="en-US" sz="1800" b="1" dirty="0" smtClean="0">
                <a:solidFill>
                  <a:srgbClr val="000090"/>
                </a:solidFill>
              </a:rPr>
              <a:t>HNO</a:t>
            </a:r>
            <a:r>
              <a:rPr lang="en-US" sz="1800" b="1" baseline="-25000" dirty="0" smtClean="0">
                <a:solidFill>
                  <a:srgbClr val="000090"/>
                </a:solidFill>
              </a:rPr>
              <a:t>3 </a:t>
            </a:r>
            <a:r>
              <a:rPr lang="en-US" sz="1800" b="1" dirty="0" smtClean="0">
                <a:solidFill>
                  <a:srgbClr val="000090"/>
                </a:solidFill>
              </a:rPr>
              <a:t> (</a:t>
            </a:r>
            <a:r>
              <a:rPr lang="en-US" sz="1800" b="1" smtClean="0">
                <a:solidFill>
                  <a:srgbClr val="000090"/>
                </a:solidFill>
              </a:rPr>
              <a:t>slide </a:t>
            </a:r>
            <a:r>
              <a:rPr lang="en-US" sz="1800" b="1" smtClean="0">
                <a:solidFill>
                  <a:srgbClr val="000090"/>
                </a:solidFill>
              </a:rPr>
              <a:t>24 </a:t>
            </a:r>
            <a:r>
              <a:rPr lang="en-US" sz="1800" b="1" dirty="0" smtClean="0">
                <a:solidFill>
                  <a:srgbClr val="000090"/>
                </a:solidFill>
              </a:rPr>
              <a:t>above).</a:t>
            </a:r>
          </a:p>
          <a:p>
            <a:pPr marL="0" indent="0">
              <a:buNone/>
            </a:pPr>
            <a:r>
              <a:rPr lang="en-US" sz="1800" b="1" dirty="0" smtClean="0">
                <a:solidFill>
                  <a:srgbClr val="000090"/>
                </a:solidFill>
              </a:rPr>
              <a:t> </a:t>
            </a:r>
          </a:p>
          <a:p>
            <a:pPr marL="0" indent="0">
              <a:buNone/>
            </a:pPr>
            <a:r>
              <a:rPr lang="en-US" sz="1800" b="1" dirty="0" smtClean="0">
                <a:solidFill>
                  <a:srgbClr val="000090"/>
                </a:solidFill>
              </a:rPr>
              <a:t>Cleaning has </a:t>
            </a:r>
            <a:r>
              <a:rPr lang="en-US" sz="1800" b="1" dirty="0">
                <a:solidFill>
                  <a:srgbClr val="000090"/>
                </a:solidFill>
              </a:rPr>
              <a:t>only partly removed </a:t>
            </a:r>
            <a:r>
              <a:rPr lang="en-US" sz="1800" b="1" dirty="0" smtClean="0">
                <a:solidFill>
                  <a:srgbClr val="000090"/>
                </a:solidFill>
              </a:rPr>
              <a:t>the </a:t>
            </a:r>
            <a:r>
              <a:rPr lang="en-US" sz="1800" b="1" dirty="0">
                <a:solidFill>
                  <a:srgbClr val="000090"/>
                </a:solidFill>
              </a:rPr>
              <a:t>contamination </a:t>
            </a:r>
            <a:r>
              <a:rPr lang="en-US" sz="1800" b="1" dirty="0" smtClean="0">
                <a:solidFill>
                  <a:srgbClr val="000090"/>
                </a:solidFill>
              </a:rPr>
              <a:t>as assessed </a:t>
            </a:r>
            <a:r>
              <a:rPr lang="en-US" sz="1800" b="1" dirty="0">
                <a:solidFill>
                  <a:srgbClr val="000090"/>
                </a:solidFill>
              </a:rPr>
              <a:t>by laboratory </a:t>
            </a:r>
            <a:r>
              <a:rPr lang="en-US" sz="1800" b="1" dirty="0" smtClean="0">
                <a:solidFill>
                  <a:srgbClr val="000090"/>
                </a:solidFill>
              </a:rPr>
              <a:t>and synchrotron TRXRF</a:t>
            </a:r>
            <a:r>
              <a:rPr lang="en-US" sz="1800" b="1" dirty="0">
                <a:solidFill>
                  <a:srgbClr val="000090"/>
                </a:solidFill>
              </a:rPr>
              <a:t>. </a:t>
            </a:r>
            <a:r>
              <a:rPr lang="en-US" sz="1800" b="1" dirty="0" smtClean="0">
                <a:solidFill>
                  <a:srgbClr val="000090"/>
                </a:solidFill>
              </a:rPr>
              <a:t>  This sample was contaminated with stainless steel in a JPL CO</a:t>
            </a:r>
            <a:r>
              <a:rPr lang="en-US" sz="1800" b="1" baseline="-25000" dirty="0" smtClean="0">
                <a:solidFill>
                  <a:srgbClr val="000090"/>
                </a:solidFill>
              </a:rPr>
              <a:t>2</a:t>
            </a:r>
            <a:r>
              <a:rPr lang="en-US" sz="1800" b="1" dirty="0" smtClean="0">
                <a:solidFill>
                  <a:srgbClr val="000090"/>
                </a:solidFill>
              </a:rPr>
              <a:t> cleaning apparatus, but this should have been easily removed with acid cleaning.</a:t>
            </a:r>
          </a:p>
          <a:p>
            <a:pPr marL="0" indent="0">
              <a:buNone/>
            </a:pPr>
            <a:r>
              <a:rPr lang="en-US" sz="1800" b="1" dirty="0" smtClean="0">
                <a:solidFill>
                  <a:srgbClr val="000090"/>
                </a:solidFill>
              </a:rPr>
              <a:t>  </a:t>
            </a:r>
            <a:endParaRPr lang="en-US" sz="1800" b="1" dirty="0">
              <a:solidFill>
                <a:srgbClr val="000090"/>
              </a:solidFill>
            </a:endParaRPr>
          </a:p>
          <a:p>
            <a:pPr marL="0" indent="0">
              <a:buNone/>
            </a:pPr>
            <a:r>
              <a:rPr lang="en-US" sz="1800" b="1" dirty="0" smtClean="0">
                <a:solidFill>
                  <a:srgbClr val="000090"/>
                </a:solidFill>
              </a:rPr>
              <a:t>Acetate peeling will be used as a cleaning technique, then the sample reanalyzed by lab TRXRF.  If changes are observed in the lab TRXRF spectrum, the particles in the peel will be studied by SEM to guide additional chemical cleaning.  If no changes in the lab TRXRF spectrum are observed, SEM characterization of the residual particles will be made, using an environmental SEM if necessary because of charging. </a:t>
            </a:r>
          </a:p>
          <a:p>
            <a:pPr marL="0" indent="0">
              <a:buNone/>
            </a:pPr>
            <a:endParaRPr lang="en-US" sz="1800" b="1" dirty="0" smtClean="0">
              <a:solidFill>
                <a:srgbClr val="000090"/>
              </a:solidFill>
            </a:endParaRPr>
          </a:p>
          <a:p>
            <a:pPr marL="0" indent="0">
              <a:buNone/>
            </a:pPr>
            <a:r>
              <a:rPr lang="en-US" sz="1800" b="1" dirty="0" smtClean="0">
                <a:solidFill>
                  <a:srgbClr val="000090"/>
                </a:solidFill>
              </a:rPr>
              <a:t>The sample will be cleaned in hot xylene after the peel.  The effectiveness of the hot xylene will be assessed with before/after peeling XPS spectra prior to lab TRXRF analysis.</a:t>
            </a:r>
            <a:endParaRPr lang="en-US" sz="1800" b="1" dirty="0">
              <a:solidFill>
                <a:srgbClr val="000090"/>
              </a:solidFill>
            </a:endParaRPr>
          </a:p>
          <a:p>
            <a:pPr marL="0" indent="0">
              <a:buNone/>
            </a:pPr>
            <a:endParaRPr lang="en-US" sz="1800" b="1" dirty="0">
              <a:solidFill>
                <a:srgbClr val="000090"/>
              </a:solidFill>
            </a:endParaRPr>
          </a:p>
        </p:txBody>
      </p:sp>
    </p:spTree>
    <p:extLst>
      <p:ext uri="{BB962C8B-B14F-4D97-AF65-F5344CB8AC3E}">
        <p14:creationId xmlns:p14="http://schemas.microsoft.com/office/powerpoint/2010/main" val="36242711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0400" y="1536700"/>
            <a:ext cx="3670300" cy="3416320"/>
          </a:xfrm>
          <a:prstGeom prst="rect">
            <a:avLst/>
          </a:prstGeom>
          <a:noFill/>
        </p:spPr>
        <p:txBody>
          <a:bodyPr wrap="square" rtlCol="0">
            <a:spAutoFit/>
          </a:bodyPr>
          <a:lstStyle/>
          <a:p>
            <a:r>
              <a:rPr lang="en-US" b="1" dirty="0"/>
              <a:t>In use</a:t>
            </a:r>
            <a:endParaRPr lang="en-US" dirty="0"/>
          </a:p>
          <a:p>
            <a:r>
              <a:rPr lang="en-US" dirty="0"/>
              <a:t>   Ultra Pure </a:t>
            </a:r>
            <a:r>
              <a:rPr lang="en-US" dirty="0" smtClean="0"/>
              <a:t>Water (UPW)</a:t>
            </a:r>
            <a:endParaRPr lang="en-US" dirty="0"/>
          </a:p>
          <a:p>
            <a:r>
              <a:rPr lang="en-US" dirty="0"/>
              <a:t>   UV ozone</a:t>
            </a:r>
          </a:p>
          <a:p>
            <a:r>
              <a:rPr lang="en-US" dirty="0"/>
              <a:t>   Wet (acids, hot xylene)</a:t>
            </a:r>
          </a:p>
          <a:p>
            <a:r>
              <a:rPr lang="en-US" dirty="0"/>
              <a:t>   CO</a:t>
            </a:r>
            <a:r>
              <a:rPr lang="en-US" baseline="-25000" dirty="0"/>
              <a:t>2</a:t>
            </a:r>
            <a:r>
              <a:rPr lang="en-US" dirty="0"/>
              <a:t> snow</a:t>
            </a:r>
          </a:p>
          <a:p>
            <a:r>
              <a:rPr lang="en-US" dirty="0"/>
              <a:t>   Giant Cluster Ion Beam (GCIB)</a:t>
            </a:r>
          </a:p>
          <a:p>
            <a:r>
              <a:rPr lang="en-US" dirty="0"/>
              <a:t>   Acetate peels</a:t>
            </a:r>
          </a:p>
          <a:p>
            <a:r>
              <a:rPr lang="en-US" b="1" dirty="0"/>
              <a:t>Other possibilities</a:t>
            </a:r>
            <a:endParaRPr lang="en-US" dirty="0"/>
          </a:p>
          <a:p>
            <a:r>
              <a:rPr lang="en-US" dirty="0"/>
              <a:t>   Low energy ion beam</a:t>
            </a:r>
          </a:p>
          <a:p>
            <a:r>
              <a:rPr lang="en-US" dirty="0"/>
              <a:t>   Mechanical  </a:t>
            </a:r>
          </a:p>
          <a:p>
            <a:r>
              <a:rPr lang="en-US" dirty="0"/>
              <a:t>   Gas/Ion etching</a:t>
            </a:r>
          </a:p>
          <a:p>
            <a:endParaRPr lang="en-US" dirty="0"/>
          </a:p>
        </p:txBody>
      </p:sp>
      <p:sp>
        <p:nvSpPr>
          <p:cNvPr id="6" name="TextBox 5"/>
          <p:cNvSpPr txBox="1"/>
          <p:nvPr/>
        </p:nvSpPr>
        <p:spPr>
          <a:xfrm>
            <a:off x="3835400" y="1219200"/>
            <a:ext cx="3175000" cy="3693319"/>
          </a:xfrm>
          <a:prstGeom prst="rect">
            <a:avLst/>
          </a:prstGeom>
          <a:noFill/>
        </p:spPr>
        <p:txBody>
          <a:bodyPr wrap="square" rtlCol="0">
            <a:spAutoFit/>
          </a:bodyPr>
          <a:lstStyle/>
          <a:p>
            <a:r>
              <a:rPr lang="en-US" b="1" dirty="0"/>
              <a:t>PIs</a:t>
            </a:r>
          </a:p>
          <a:p>
            <a:r>
              <a:rPr lang="en-US" dirty="0"/>
              <a:t> </a:t>
            </a:r>
          </a:p>
          <a:p>
            <a:r>
              <a:rPr lang="en-US" dirty="0"/>
              <a:t>Curatorial Facility</a:t>
            </a:r>
          </a:p>
          <a:p>
            <a:r>
              <a:rPr lang="en-US" dirty="0"/>
              <a:t>Curatorial Facility</a:t>
            </a:r>
          </a:p>
          <a:p>
            <a:r>
              <a:rPr lang="en-US" dirty="0"/>
              <a:t>Burnett, </a:t>
            </a:r>
            <a:r>
              <a:rPr lang="en-US" dirty="0" err="1"/>
              <a:t>Humayun</a:t>
            </a:r>
            <a:r>
              <a:rPr lang="en-US" dirty="0"/>
              <a:t>, </a:t>
            </a:r>
            <a:r>
              <a:rPr lang="en-US" dirty="0" err="1"/>
              <a:t>Jurewicz</a:t>
            </a:r>
            <a:endParaRPr lang="en-US" dirty="0"/>
          </a:p>
          <a:p>
            <a:r>
              <a:rPr lang="en-US" dirty="0" err="1"/>
              <a:t>Veryovkin</a:t>
            </a:r>
            <a:endParaRPr lang="en-US" dirty="0"/>
          </a:p>
          <a:p>
            <a:r>
              <a:rPr lang="en-US" dirty="0" err="1"/>
              <a:t>Veryovkin</a:t>
            </a:r>
            <a:endParaRPr lang="en-US" dirty="0"/>
          </a:p>
          <a:p>
            <a:r>
              <a:rPr lang="en-US" dirty="0"/>
              <a:t>Kuhlman</a:t>
            </a:r>
          </a:p>
          <a:p>
            <a:r>
              <a:rPr lang="en-US" dirty="0"/>
              <a:t> </a:t>
            </a:r>
          </a:p>
          <a:p>
            <a:r>
              <a:rPr lang="en-US" dirty="0" err="1"/>
              <a:t>Veryovkin</a:t>
            </a:r>
            <a:endParaRPr lang="en-US" dirty="0"/>
          </a:p>
          <a:p>
            <a:r>
              <a:rPr lang="en-US" dirty="0" err="1"/>
              <a:t>Jurewicz</a:t>
            </a:r>
            <a:endParaRPr lang="en-US" dirty="0"/>
          </a:p>
          <a:p>
            <a:r>
              <a:rPr lang="en-US" dirty="0"/>
              <a:t>Burnett, </a:t>
            </a:r>
            <a:r>
              <a:rPr lang="en-US" dirty="0" err="1"/>
              <a:t>Jurewicz</a:t>
            </a:r>
            <a:endParaRPr lang="en-US" dirty="0"/>
          </a:p>
          <a:p>
            <a:endParaRPr lang="en-US" dirty="0"/>
          </a:p>
        </p:txBody>
      </p:sp>
      <p:sp>
        <p:nvSpPr>
          <p:cNvPr id="7" name="TextBox 6"/>
          <p:cNvSpPr txBox="1"/>
          <p:nvPr/>
        </p:nvSpPr>
        <p:spPr>
          <a:xfrm>
            <a:off x="927100" y="292100"/>
            <a:ext cx="6654800" cy="461665"/>
          </a:xfrm>
          <a:prstGeom prst="rect">
            <a:avLst/>
          </a:prstGeom>
          <a:noFill/>
        </p:spPr>
        <p:txBody>
          <a:bodyPr wrap="square" rtlCol="0">
            <a:spAutoFit/>
          </a:bodyPr>
          <a:lstStyle/>
          <a:p>
            <a:r>
              <a:rPr lang="en-US" sz="2400" b="1" dirty="0" smtClean="0">
                <a:solidFill>
                  <a:srgbClr val="FF0000"/>
                </a:solidFill>
              </a:rPr>
              <a:t>Table 1      Cleaning Methods</a:t>
            </a:r>
            <a:endParaRPr lang="en-US" sz="2400" b="1" dirty="0">
              <a:solidFill>
                <a:srgbClr val="FF0000"/>
              </a:solidFill>
            </a:endParaRPr>
          </a:p>
        </p:txBody>
      </p:sp>
    </p:spTree>
    <p:extLst>
      <p:ext uri="{BB962C8B-B14F-4D97-AF65-F5344CB8AC3E}">
        <p14:creationId xmlns:p14="http://schemas.microsoft.com/office/powerpoint/2010/main" val="354386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74638"/>
            <a:ext cx="7645400" cy="449262"/>
          </a:xfrm>
        </p:spPr>
        <p:txBody>
          <a:bodyPr>
            <a:noAutofit/>
          </a:bodyPr>
          <a:lstStyle/>
          <a:p>
            <a:r>
              <a:rPr lang="en-US" sz="2400" b="1" dirty="0" smtClean="0">
                <a:solidFill>
                  <a:srgbClr val="FF0000"/>
                </a:solidFill>
              </a:rPr>
              <a:t>Table 2     Cleaning Assessment Techniques</a:t>
            </a:r>
            <a:endParaRPr lang="en-US" sz="2400" b="1" dirty="0">
              <a:solidFill>
                <a:srgbClr val="FF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798503676"/>
              </p:ext>
            </p:extLst>
          </p:nvPr>
        </p:nvGraphicFramePr>
        <p:xfrm>
          <a:off x="120650" y="1270000"/>
          <a:ext cx="8896350" cy="3219450"/>
        </p:xfrm>
        <a:graphic>
          <a:graphicData uri="http://schemas.openxmlformats.org/presentationml/2006/ole">
            <mc:AlternateContent xmlns:mc="http://schemas.openxmlformats.org/markup-compatibility/2006">
              <mc:Choice xmlns:v="urn:schemas-microsoft-com:vml" Requires="v">
                <p:oleObj spid="_x0000_s1101" name="Document" r:id="rId3" imgW="5626100" imgH="1790700" progId="Word.Document.12">
                  <p:embed/>
                </p:oleObj>
              </mc:Choice>
              <mc:Fallback>
                <p:oleObj name="Document" r:id="rId3" imgW="5626100" imgH="1790700" progId="Word.Document.12">
                  <p:embed/>
                  <p:pic>
                    <p:nvPicPr>
                      <p:cNvPr id="0" name=""/>
                      <p:cNvPicPr/>
                      <p:nvPr/>
                    </p:nvPicPr>
                    <p:blipFill>
                      <a:blip r:embed="rId4"/>
                      <a:stretch>
                        <a:fillRect/>
                      </a:stretch>
                    </p:blipFill>
                    <p:spPr>
                      <a:xfrm>
                        <a:off x="120650" y="1270000"/>
                        <a:ext cx="8896350" cy="3219450"/>
                      </a:xfrm>
                      <a:prstGeom prst="rect">
                        <a:avLst/>
                      </a:prstGeom>
                    </p:spPr>
                  </p:pic>
                </p:oleObj>
              </mc:Fallback>
            </mc:AlternateContent>
          </a:graphicData>
        </a:graphic>
      </p:graphicFrame>
      <p:sp>
        <p:nvSpPr>
          <p:cNvPr id="6" name="TextBox 5"/>
          <p:cNvSpPr txBox="1"/>
          <p:nvPr/>
        </p:nvSpPr>
        <p:spPr>
          <a:xfrm>
            <a:off x="1041400" y="4166284"/>
            <a:ext cx="5765800" cy="646331"/>
          </a:xfrm>
          <a:prstGeom prst="rect">
            <a:avLst/>
          </a:prstGeom>
          <a:noFill/>
        </p:spPr>
        <p:txBody>
          <a:bodyPr wrap="square" rtlCol="0">
            <a:spAutoFit/>
          </a:bodyPr>
          <a:lstStyle/>
          <a:p>
            <a:r>
              <a:rPr lang="en-US" b="1" dirty="0">
                <a:solidFill>
                  <a:srgbClr val="FF0000"/>
                </a:solidFill>
              </a:rPr>
              <a:t>*</a:t>
            </a:r>
            <a:r>
              <a:rPr lang="en-US" dirty="0"/>
              <a:t> Applicable for use on cm-sized “clean” samples</a:t>
            </a:r>
          </a:p>
          <a:p>
            <a:endParaRPr lang="en-US" dirty="0"/>
          </a:p>
        </p:txBody>
      </p:sp>
      <p:sp>
        <p:nvSpPr>
          <p:cNvPr id="7" name="TextBox 6"/>
          <p:cNvSpPr txBox="1"/>
          <p:nvPr/>
        </p:nvSpPr>
        <p:spPr>
          <a:xfrm>
            <a:off x="241300" y="5080000"/>
            <a:ext cx="7721600" cy="400110"/>
          </a:xfrm>
          <a:prstGeom prst="rect">
            <a:avLst/>
          </a:prstGeom>
          <a:noFill/>
        </p:spPr>
        <p:txBody>
          <a:bodyPr wrap="square" rtlCol="0">
            <a:spAutoFit/>
          </a:bodyPr>
          <a:lstStyle/>
          <a:p>
            <a:r>
              <a:rPr lang="en-US" sz="2000" b="1" dirty="0" smtClean="0">
                <a:solidFill>
                  <a:srgbClr val="000090"/>
                </a:solidFill>
              </a:rPr>
              <a:t>Assessment techniques are discussed on slides </a:t>
            </a:r>
            <a:r>
              <a:rPr lang="en-US" sz="2000" b="1" dirty="0" smtClean="0">
                <a:solidFill>
                  <a:srgbClr val="000090"/>
                </a:solidFill>
              </a:rPr>
              <a:t>6 </a:t>
            </a:r>
            <a:r>
              <a:rPr lang="en-US" sz="2000" b="1" dirty="0" smtClean="0">
                <a:solidFill>
                  <a:srgbClr val="000090"/>
                </a:solidFill>
              </a:rPr>
              <a:t>- </a:t>
            </a:r>
            <a:r>
              <a:rPr lang="en-US" sz="2000" b="1" dirty="0" smtClean="0">
                <a:solidFill>
                  <a:srgbClr val="000090"/>
                </a:solidFill>
              </a:rPr>
              <a:t>16</a:t>
            </a:r>
            <a:endParaRPr lang="en-US" sz="2000" b="1" dirty="0">
              <a:solidFill>
                <a:srgbClr val="000090"/>
              </a:solidFill>
            </a:endParaRPr>
          </a:p>
        </p:txBody>
      </p:sp>
    </p:spTree>
    <p:extLst>
      <p:ext uri="{BB962C8B-B14F-4D97-AF65-F5344CB8AC3E}">
        <p14:creationId xmlns:p14="http://schemas.microsoft.com/office/powerpoint/2010/main" val="381669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7"/>
            <a:ext cx="8229600" cy="500062"/>
          </a:xfrm>
        </p:spPr>
        <p:txBody>
          <a:bodyPr>
            <a:normAutofit/>
          </a:bodyPr>
          <a:lstStyle/>
          <a:p>
            <a:r>
              <a:rPr lang="en-US" sz="2400" b="1" dirty="0" smtClean="0">
                <a:solidFill>
                  <a:srgbClr val="FF0000"/>
                </a:solidFill>
              </a:rPr>
              <a:t>Particle Mapping (Curatorial Facility)</a:t>
            </a:r>
            <a:endParaRPr lang="en-US" sz="2400" b="1" dirty="0">
              <a:solidFill>
                <a:srgbClr val="FF0000"/>
              </a:solidFill>
            </a:endParaRPr>
          </a:p>
        </p:txBody>
      </p:sp>
      <p:pic>
        <p:nvPicPr>
          <p:cNvPr id="5" name="Picture 4" descr="Screen Capture 6032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673100"/>
            <a:ext cx="8572500" cy="4234573"/>
          </a:xfrm>
          <a:prstGeom prst="rect">
            <a:avLst/>
          </a:prstGeom>
        </p:spPr>
      </p:pic>
      <p:sp>
        <p:nvSpPr>
          <p:cNvPr id="6" name="TextBox 5"/>
          <p:cNvSpPr txBox="1"/>
          <p:nvPr/>
        </p:nvSpPr>
        <p:spPr>
          <a:xfrm>
            <a:off x="88900" y="5080000"/>
            <a:ext cx="8775700" cy="1477328"/>
          </a:xfrm>
          <a:prstGeom prst="rect">
            <a:avLst/>
          </a:prstGeom>
          <a:noFill/>
        </p:spPr>
        <p:txBody>
          <a:bodyPr wrap="square" rtlCol="0">
            <a:spAutoFit/>
          </a:bodyPr>
          <a:lstStyle/>
          <a:p>
            <a:r>
              <a:rPr lang="en-US" b="1" dirty="0" smtClean="0">
                <a:solidFill>
                  <a:srgbClr val="000090"/>
                </a:solidFill>
              </a:rPr>
              <a:t>Image is a 226 micron mosaic of large </a:t>
            </a:r>
            <a:r>
              <a:rPr lang="en-US" b="1" dirty="0" err="1" smtClean="0">
                <a:solidFill>
                  <a:srgbClr val="000090"/>
                </a:solidFill>
              </a:rPr>
              <a:t>SoS</a:t>
            </a:r>
            <a:r>
              <a:rPr lang="en-US" b="1" dirty="0" smtClean="0">
                <a:solidFill>
                  <a:srgbClr val="000090"/>
                </a:solidFill>
              </a:rPr>
              <a:t> sample 60326.  The image processing cannot distinguish pits and particles; many of the features mapped are crash-derived scratches or pits.  If necessary,  these can be distinguished by optical microscope examination.  Color differences can be sensed (red and yellow).  In this case the red features are after an </a:t>
            </a:r>
            <a:r>
              <a:rPr lang="en-US" b="1" dirty="0" err="1" smtClean="0">
                <a:solidFill>
                  <a:srgbClr val="000090"/>
                </a:solidFill>
              </a:rPr>
              <a:t>HCl</a:t>
            </a:r>
            <a:r>
              <a:rPr lang="en-US" b="1" dirty="0" smtClean="0">
                <a:solidFill>
                  <a:srgbClr val="000090"/>
                </a:solidFill>
              </a:rPr>
              <a:t> etch.</a:t>
            </a:r>
            <a:endParaRPr lang="en-US" b="1" dirty="0">
              <a:solidFill>
                <a:srgbClr val="000090"/>
              </a:solidFill>
            </a:endParaRPr>
          </a:p>
        </p:txBody>
      </p:sp>
    </p:spTree>
    <p:extLst>
      <p:ext uri="{BB962C8B-B14F-4D97-AF65-F5344CB8AC3E}">
        <p14:creationId xmlns:p14="http://schemas.microsoft.com/office/powerpoint/2010/main" val="200406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3262"/>
          </a:xfrm>
        </p:spPr>
        <p:txBody>
          <a:bodyPr>
            <a:normAutofit/>
          </a:bodyPr>
          <a:lstStyle/>
          <a:p>
            <a:r>
              <a:rPr lang="en-US" sz="2400" b="1" dirty="0" smtClean="0">
                <a:solidFill>
                  <a:srgbClr val="FF0000"/>
                </a:solidFill>
              </a:rPr>
              <a:t>60326 Feature Size Distributions</a:t>
            </a:r>
            <a:endParaRPr lang="en-US" sz="2400" b="1" dirty="0">
              <a:solidFill>
                <a:srgbClr val="FF0000"/>
              </a:solidFill>
            </a:endParaRPr>
          </a:p>
        </p:txBody>
      </p:sp>
      <p:pic>
        <p:nvPicPr>
          <p:cNvPr id="4" name="Picture 3" descr="60326 lengt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1104900"/>
            <a:ext cx="3214834" cy="3556000"/>
          </a:xfrm>
          <a:prstGeom prst="rect">
            <a:avLst/>
          </a:prstGeom>
        </p:spPr>
      </p:pic>
      <p:pic>
        <p:nvPicPr>
          <p:cNvPr id="5" name="Picture 4" descr="60326 length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944" y="1104900"/>
            <a:ext cx="3281112" cy="3568700"/>
          </a:xfrm>
          <a:prstGeom prst="rect">
            <a:avLst/>
          </a:prstGeom>
        </p:spPr>
      </p:pic>
      <p:cxnSp>
        <p:nvCxnSpPr>
          <p:cNvPr id="7" name="Straight Arrow Connector 6"/>
          <p:cNvCxnSpPr/>
          <p:nvPr/>
        </p:nvCxnSpPr>
        <p:spPr>
          <a:xfrm>
            <a:off x="2362200" y="3695700"/>
            <a:ext cx="0" cy="635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918200" y="3143250"/>
            <a:ext cx="12700" cy="1104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7200" y="5054600"/>
            <a:ext cx="7835900" cy="1200329"/>
          </a:xfrm>
          <a:prstGeom prst="rect">
            <a:avLst/>
          </a:prstGeom>
          <a:noFill/>
        </p:spPr>
        <p:txBody>
          <a:bodyPr wrap="square" rtlCol="0">
            <a:spAutoFit/>
          </a:bodyPr>
          <a:lstStyle/>
          <a:p>
            <a:r>
              <a:rPr lang="en-US" dirty="0" smtClean="0"/>
              <a:t>Feature length distributions (linear scales) in two 226x226 micron areas on </a:t>
            </a:r>
            <a:r>
              <a:rPr lang="en-US" dirty="0" err="1" smtClean="0"/>
              <a:t>SoS</a:t>
            </a:r>
            <a:r>
              <a:rPr lang="en-US" dirty="0" smtClean="0"/>
              <a:t> 60326.  The vertical lines indicate 10 microns.   As recovered, Genesis samples have large numbers of particles, but most greater than 5 microns in size are removed by UPW </a:t>
            </a:r>
            <a:r>
              <a:rPr lang="en-US" dirty="0" err="1" smtClean="0"/>
              <a:t>megasonic</a:t>
            </a:r>
            <a:r>
              <a:rPr lang="en-US" dirty="0" smtClean="0"/>
              <a:t> cleaning. </a:t>
            </a:r>
            <a:endParaRPr lang="en-US" dirty="0"/>
          </a:p>
        </p:txBody>
      </p:sp>
      <p:sp>
        <p:nvSpPr>
          <p:cNvPr id="11" name="TextBox 10"/>
          <p:cNvSpPr txBox="1"/>
          <p:nvPr/>
        </p:nvSpPr>
        <p:spPr>
          <a:xfrm>
            <a:off x="2032000" y="1104900"/>
            <a:ext cx="1041400" cy="369332"/>
          </a:xfrm>
          <a:prstGeom prst="rect">
            <a:avLst/>
          </a:prstGeom>
          <a:noFill/>
        </p:spPr>
        <p:txBody>
          <a:bodyPr wrap="square" rtlCol="0">
            <a:spAutoFit/>
          </a:bodyPr>
          <a:lstStyle/>
          <a:p>
            <a:r>
              <a:rPr lang="en-US" dirty="0" smtClean="0"/>
              <a:t>1200</a:t>
            </a:r>
            <a:endParaRPr lang="en-US" dirty="0"/>
          </a:p>
        </p:txBody>
      </p:sp>
      <p:sp>
        <p:nvSpPr>
          <p:cNvPr id="12" name="TextBox 11"/>
          <p:cNvSpPr txBox="1"/>
          <p:nvPr/>
        </p:nvSpPr>
        <p:spPr>
          <a:xfrm>
            <a:off x="5575300" y="1474232"/>
            <a:ext cx="939800" cy="369332"/>
          </a:xfrm>
          <a:prstGeom prst="rect">
            <a:avLst/>
          </a:prstGeom>
          <a:noFill/>
        </p:spPr>
        <p:txBody>
          <a:bodyPr wrap="square" rtlCol="0">
            <a:spAutoFit/>
          </a:bodyPr>
          <a:lstStyle/>
          <a:p>
            <a:r>
              <a:rPr lang="en-US" dirty="0" smtClean="0"/>
              <a:t>500</a:t>
            </a:r>
            <a:endParaRPr lang="en-US" dirty="0"/>
          </a:p>
        </p:txBody>
      </p:sp>
      <p:cxnSp>
        <p:nvCxnSpPr>
          <p:cNvPr id="14" name="Straight Arrow Connector 13"/>
          <p:cNvCxnSpPr/>
          <p:nvPr/>
        </p:nvCxnSpPr>
        <p:spPr>
          <a:xfrm flipH="1" flipV="1">
            <a:off x="1346200" y="1270000"/>
            <a:ext cx="685800"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5067300" y="1587500"/>
            <a:ext cx="508000" cy="10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1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6562"/>
          </a:xfrm>
        </p:spPr>
        <p:txBody>
          <a:bodyPr>
            <a:normAutofit fontScale="90000"/>
          </a:bodyPr>
          <a:lstStyle/>
          <a:p>
            <a:r>
              <a:rPr lang="en-US" sz="2400" b="1" dirty="0" smtClean="0">
                <a:solidFill>
                  <a:srgbClr val="FF0000"/>
                </a:solidFill>
              </a:rPr>
              <a:t>Photoelectron Spectroscopy (XPS)</a:t>
            </a:r>
            <a:endParaRPr lang="en-US" sz="2400" b="1" dirty="0">
              <a:solidFill>
                <a:srgbClr val="FF0000"/>
              </a:solidFill>
            </a:endParaRPr>
          </a:p>
        </p:txBody>
      </p:sp>
      <p:pic>
        <p:nvPicPr>
          <p:cNvPr id="4" name="Picture 3" descr="XPS-Fig9-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 y="1143000"/>
            <a:ext cx="4099560" cy="2692400"/>
          </a:xfrm>
          <a:prstGeom prst="rect">
            <a:avLst/>
          </a:prstGeom>
        </p:spPr>
      </p:pic>
      <p:pic>
        <p:nvPicPr>
          <p:cNvPr id="5" name="Picture 4" descr="XPS-Fig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00" y="1143000"/>
            <a:ext cx="3734816" cy="2514600"/>
          </a:xfrm>
          <a:prstGeom prst="rect">
            <a:avLst/>
          </a:prstGeom>
        </p:spPr>
      </p:pic>
      <p:sp>
        <p:nvSpPr>
          <p:cNvPr id="6" name="TextBox 5"/>
          <p:cNvSpPr txBox="1"/>
          <p:nvPr/>
        </p:nvSpPr>
        <p:spPr>
          <a:xfrm>
            <a:off x="469900" y="3860800"/>
            <a:ext cx="8229600" cy="2308324"/>
          </a:xfrm>
          <a:prstGeom prst="rect">
            <a:avLst/>
          </a:prstGeom>
          <a:noFill/>
        </p:spPr>
        <p:txBody>
          <a:bodyPr wrap="square" rtlCol="0">
            <a:spAutoFit/>
          </a:bodyPr>
          <a:lstStyle/>
          <a:p>
            <a:r>
              <a:rPr lang="en-US" b="1" dirty="0" err="1" smtClean="0">
                <a:solidFill>
                  <a:srgbClr val="000090"/>
                </a:solidFill>
              </a:rPr>
              <a:t>Monochromatized</a:t>
            </a:r>
            <a:r>
              <a:rPr lang="en-US" b="1" dirty="0" smtClean="0">
                <a:solidFill>
                  <a:srgbClr val="000090"/>
                </a:solidFill>
              </a:rPr>
              <a:t> Al X-rays are stopped in a sample by photoelectric effect interactions, producing a </a:t>
            </a:r>
            <a:r>
              <a:rPr lang="en-US" b="1" dirty="0" err="1" smtClean="0">
                <a:solidFill>
                  <a:srgbClr val="000090"/>
                </a:solidFill>
              </a:rPr>
              <a:t>monoenergetic</a:t>
            </a:r>
            <a:r>
              <a:rPr lang="en-US" b="1" dirty="0" smtClean="0">
                <a:solidFill>
                  <a:srgbClr val="000090"/>
                </a:solidFill>
              </a:rPr>
              <a:t> photoelectron, the energy of which identifies the element.  The resulting photoelectron spectrum (next page) is a mixture of useful lines and a useless continuum with the continuum representing electrons that scatter before leaving the sample.  The lines represent electrons that are emitted without being scattered.  The scattering mean free path is roughly 20A, so that only the outer few monolayers are probed by the line spectrum.</a:t>
            </a:r>
          </a:p>
          <a:p>
            <a:r>
              <a:rPr lang="en-US" b="1" dirty="0" smtClean="0">
                <a:solidFill>
                  <a:srgbClr val="000090"/>
                </a:solidFill>
              </a:rPr>
              <a:t>Mm sized areas are measured.</a:t>
            </a:r>
            <a:endParaRPr lang="en-US" b="1" dirty="0">
              <a:solidFill>
                <a:srgbClr val="000090"/>
              </a:solidFill>
            </a:endParaRPr>
          </a:p>
        </p:txBody>
      </p:sp>
    </p:spTree>
    <p:extLst>
      <p:ext uri="{BB962C8B-B14F-4D97-AF65-F5344CB8AC3E}">
        <p14:creationId xmlns:p14="http://schemas.microsoft.com/office/powerpoint/2010/main" val="417825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599" y="101601"/>
            <a:ext cx="5935217" cy="6553200"/>
          </a:xfrm>
          <a:prstGeom prst="rect">
            <a:avLst/>
          </a:prstGeom>
        </p:spPr>
      </p:pic>
      <p:sp>
        <p:nvSpPr>
          <p:cNvPr id="5" name="TextBox 4"/>
          <p:cNvSpPr txBox="1"/>
          <p:nvPr/>
        </p:nvSpPr>
        <p:spPr>
          <a:xfrm>
            <a:off x="6163816" y="482600"/>
            <a:ext cx="2878584" cy="5909311"/>
          </a:xfrm>
          <a:prstGeom prst="rect">
            <a:avLst/>
          </a:prstGeom>
          <a:noFill/>
        </p:spPr>
        <p:txBody>
          <a:bodyPr wrap="square" rtlCol="0">
            <a:spAutoFit/>
          </a:bodyPr>
          <a:lstStyle/>
          <a:p>
            <a:r>
              <a:rPr lang="en-US" b="1" dirty="0" smtClean="0">
                <a:solidFill>
                  <a:srgbClr val="000090"/>
                </a:solidFill>
              </a:rPr>
              <a:t>XPS spectrum (EAG) of flight Si sample 60111.  Both photoelectron and Auger electron lines are identified.  The intensity of the C1s line measures the amount of brown stain (see below).  The O arises from the Si native oxide layer (15-20 A).  The </a:t>
            </a:r>
            <a:r>
              <a:rPr lang="en-US" b="1" dirty="0" err="1" smtClean="0">
                <a:solidFill>
                  <a:srgbClr val="000090"/>
                </a:solidFill>
              </a:rPr>
              <a:t>Ge</a:t>
            </a:r>
            <a:r>
              <a:rPr lang="en-US" b="1" dirty="0" smtClean="0">
                <a:solidFill>
                  <a:srgbClr val="000090"/>
                </a:solidFill>
              </a:rPr>
              <a:t> represents powdered collector array material from the crash and is an ubiquitous, but potentially harmless, contaminant.</a:t>
            </a:r>
          </a:p>
          <a:p>
            <a:r>
              <a:rPr lang="en-US" b="1" dirty="0" smtClean="0">
                <a:solidFill>
                  <a:srgbClr val="000090"/>
                </a:solidFill>
              </a:rPr>
              <a:t>XPS is relatively insensitive, with detection limits in the 10</a:t>
            </a:r>
            <a:r>
              <a:rPr lang="en-US" b="1" baseline="30000" dirty="0" smtClean="0">
                <a:solidFill>
                  <a:srgbClr val="000090"/>
                </a:solidFill>
              </a:rPr>
              <a:t>14</a:t>
            </a:r>
            <a:r>
              <a:rPr lang="en-US" b="1" dirty="0" smtClean="0">
                <a:solidFill>
                  <a:srgbClr val="000090"/>
                </a:solidFill>
              </a:rPr>
              <a:t> atoms/cm</a:t>
            </a:r>
            <a:r>
              <a:rPr lang="en-US" b="1" baseline="30000" dirty="0" smtClean="0">
                <a:solidFill>
                  <a:srgbClr val="000090"/>
                </a:solidFill>
              </a:rPr>
              <a:t>2</a:t>
            </a:r>
            <a:r>
              <a:rPr lang="en-US" b="1" dirty="0" smtClean="0">
                <a:solidFill>
                  <a:srgbClr val="000090"/>
                </a:solidFill>
              </a:rPr>
              <a:t> range.  Because of the short mean free path, XPS is relatively insensitive to particles.  </a:t>
            </a:r>
            <a:endParaRPr lang="en-US" b="1" dirty="0">
              <a:solidFill>
                <a:srgbClr val="000090"/>
              </a:solidFill>
            </a:endParaRPr>
          </a:p>
        </p:txBody>
      </p:sp>
    </p:spTree>
    <p:extLst>
      <p:ext uri="{BB962C8B-B14F-4D97-AF65-F5344CB8AC3E}">
        <p14:creationId xmlns:p14="http://schemas.microsoft.com/office/powerpoint/2010/main" val="596768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9514</TotalTime>
  <Words>2154</Words>
  <Application>Microsoft Macintosh PowerPoint</Application>
  <PresentationFormat>On-screen Show (4:3)</PresentationFormat>
  <Paragraphs>180</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Document</vt:lpstr>
      <vt:lpstr>Genesis Cleaning Plan III</vt:lpstr>
      <vt:lpstr>Table of Contents</vt:lpstr>
      <vt:lpstr>PowerPoint Presentation</vt:lpstr>
      <vt:lpstr>PowerPoint Presentation</vt:lpstr>
      <vt:lpstr>Table 2     Cleaning Assessment Techniques</vt:lpstr>
      <vt:lpstr>Particle Mapping (Curatorial Facility)</vt:lpstr>
      <vt:lpstr>60326 Feature Size Distributions</vt:lpstr>
      <vt:lpstr>Photoelectron Spectroscopy (XPS)</vt:lpstr>
      <vt:lpstr>PowerPoint Presentation</vt:lpstr>
      <vt:lpstr>PowerPoint Presentation</vt:lpstr>
      <vt:lpstr>PowerPoint Presentation</vt:lpstr>
      <vt:lpstr>PowerPoint Presentation</vt:lpstr>
      <vt:lpstr>Time-of-Flight SIMS (Goreva)</vt:lpstr>
      <vt:lpstr>PowerPoint Presentation</vt:lpstr>
      <vt:lpstr>Conventional (Cameca) SIMS </vt:lpstr>
      <vt:lpstr>PowerPoint Presentation</vt:lpstr>
      <vt:lpstr>PowerPoint Presentation</vt:lpstr>
      <vt:lpstr>Ultrapure water (UPW) Megasonic Cleaning (Curatorial Facility)</vt:lpstr>
      <vt:lpstr>PowerPoint Presentation</vt:lpstr>
      <vt:lpstr>PowerPoint Presentation</vt:lpstr>
      <vt:lpstr>Brown Stain</vt:lpstr>
      <vt:lpstr>Uv Ozone Removal of Brown Stain</vt:lpstr>
      <vt:lpstr>nanoSIMS image of uv-ozone cleaned flight Si (Guan)</vt:lpstr>
      <vt:lpstr>PowerPoint Presentation</vt:lpstr>
      <vt:lpstr>PowerPoint Presentation</vt:lpstr>
      <vt:lpstr>PowerPoint Presentation</vt:lpstr>
      <vt:lpstr>Giant Cluster Ion Beam (GCIB)   20 keV Ar2000+  Ar3000+ ions.  Very low velocity ions sputter cleans surface without downward mixing of contaminants</vt:lpstr>
      <vt:lpstr>White Light Interferometry of amount of GCIB erosion.</vt:lpstr>
      <vt:lpstr>GCIB Si  60428</vt:lpstr>
      <vt:lpstr>Synchrotron TRXRF  60428</vt:lpstr>
      <vt:lpstr>PowerPoint Presentation</vt:lpstr>
      <vt:lpstr>Application of acetate peels to refractory SoS sample 60966</vt:lpstr>
    </vt:vector>
  </TitlesOfParts>
  <Company>Caltech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Cleaning Plan III</dc:title>
  <dc:creator>Donald Burnett</dc:creator>
  <cp:lastModifiedBy>Donald Burnett</cp:lastModifiedBy>
  <cp:revision>96</cp:revision>
  <dcterms:created xsi:type="dcterms:W3CDTF">2012-07-13T03:21:43Z</dcterms:created>
  <dcterms:modified xsi:type="dcterms:W3CDTF">2012-07-20T16:40:33Z</dcterms:modified>
</cp:coreProperties>
</file>